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37" r:id="rId2"/>
  </p:sldMasterIdLst>
  <p:notesMasterIdLst>
    <p:notesMasterId r:id="rId26"/>
  </p:notesMasterIdLst>
  <p:handoutMasterIdLst>
    <p:handoutMasterId r:id="rId27"/>
  </p:handoutMasterIdLst>
  <p:sldIdLst>
    <p:sldId id="312" r:id="rId3"/>
    <p:sldId id="330" r:id="rId4"/>
    <p:sldId id="341" r:id="rId5"/>
    <p:sldId id="339" r:id="rId6"/>
    <p:sldId id="320" r:id="rId7"/>
    <p:sldId id="319" r:id="rId8"/>
    <p:sldId id="329" r:id="rId9"/>
    <p:sldId id="321" r:id="rId10"/>
    <p:sldId id="355" r:id="rId11"/>
    <p:sldId id="340" r:id="rId12"/>
    <p:sldId id="342" r:id="rId13"/>
    <p:sldId id="357" r:id="rId14"/>
    <p:sldId id="348" r:id="rId15"/>
    <p:sldId id="349" r:id="rId16"/>
    <p:sldId id="364" r:id="rId17"/>
    <p:sldId id="356" r:id="rId18"/>
    <p:sldId id="365" r:id="rId19"/>
    <p:sldId id="334" r:id="rId20"/>
    <p:sldId id="335" r:id="rId21"/>
    <p:sldId id="358" r:id="rId22"/>
    <p:sldId id="324" r:id="rId23"/>
    <p:sldId id="325" r:id="rId24"/>
    <p:sldId id="326" r:id="rId25"/>
  </p:sldIdLst>
  <p:sldSz cx="9144000" cy="6858000" type="screen4x3"/>
  <p:notesSz cx="6797675" cy="9926638"/>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13">
          <p15:clr>
            <a:srgbClr val="A4A3A4"/>
          </p15:clr>
        </p15:guide>
        <p15:guide id="2" orient="horz" pos="3871">
          <p15:clr>
            <a:srgbClr val="A4A3A4"/>
          </p15:clr>
        </p15:guide>
        <p15:guide id="3" pos="2880">
          <p15:clr>
            <a:srgbClr val="A4A3A4"/>
          </p15:clr>
        </p15:guide>
        <p15:guide id="4" pos="310">
          <p15:clr>
            <a:srgbClr val="A4A3A4"/>
          </p15:clr>
        </p15:guide>
        <p15:guide id="5" pos="549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efsloot, Noor" initials="Noo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04" autoAdjust="0"/>
  </p:normalViewPr>
  <p:slideViewPr>
    <p:cSldViewPr>
      <p:cViewPr varScale="1">
        <p:scale>
          <a:sx n="116" d="100"/>
          <a:sy n="116" d="100"/>
        </p:scale>
        <p:origin x="-1500" y="-96"/>
      </p:cViewPr>
      <p:guideLst>
        <p:guide orient="horz" pos="1026"/>
        <p:guide orient="horz" pos="3871"/>
        <p:guide pos="2880"/>
        <p:guide pos="310"/>
        <p:guide pos="5545"/>
      </p:guideLst>
    </p:cSldViewPr>
  </p:slideViewPr>
  <p:outlineViewPr>
    <p:cViewPr>
      <p:scale>
        <a:sx n="33" d="100"/>
        <a:sy n="33" d="100"/>
      </p:scale>
      <p:origin x="0" y="142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626" y="-7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DE7F393C-6EC8-45EA-8A7B-CAE425F76153}" type="datetimeFigureOut">
              <a:rPr lang="nl-NL" smtClean="0"/>
              <a:pPr/>
              <a:t>12-4-2018</a:t>
            </a:fld>
            <a:endParaRPr lang="nl-NL" dirty="0"/>
          </a:p>
        </p:txBody>
      </p:sp>
      <p:sp>
        <p:nvSpPr>
          <p:cNvPr id="4" name="Tijdelijke aanduiding voor voettekst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6F57E2F9-E7B3-403F-BF57-C22921875C4F}" type="slidenum">
              <a:rPr lang="nl-NL" smtClean="0"/>
              <a:pPr/>
              <a:t>‹nr.›</a:t>
            </a:fld>
            <a:endParaRPr lang="nl-NL" dirty="0"/>
          </a:p>
        </p:txBody>
      </p:sp>
    </p:spTree>
    <p:extLst>
      <p:ext uri="{BB962C8B-B14F-4D97-AF65-F5344CB8AC3E}">
        <p14:creationId xmlns:p14="http://schemas.microsoft.com/office/powerpoint/2010/main" val="16998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CAC0B33-3943-42F1-973C-9CDD51C76BBD}" type="datetimeFigureOut">
              <a:rPr lang="nl-NL" smtClean="0"/>
              <a:pPr/>
              <a:t>12-4-2018</a:t>
            </a:fld>
            <a:endParaRPr lang="nl-NL"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18057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191216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3872377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218288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1700258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248470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374855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281139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397084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64805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314783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17749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372157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160704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285171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19821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508592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 name="Groep 8"/>
          <p:cNvGrpSpPr>
            <a:grpSpLocks noSelect="1"/>
          </p:cNvGrpSpPr>
          <p:nvPr userDrawn="1"/>
        </p:nvGrpSpPr>
        <p:grpSpPr bwMode="black">
          <a:xfrm>
            <a:off x="182563" y="108649"/>
            <a:ext cx="2563812"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8949"/>
            <a:ext cx="7344000" cy="1836000"/>
          </a:xfrm>
        </p:spPr>
        <p:txBody>
          <a:bodyPr anchor="t" anchorCtr="0"/>
          <a:lstStyle>
            <a:lvl1pPr algn="l">
              <a:defRPr sz="5500">
                <a:solidFill>
                  <a:schemeClr val="bg1"/>
                </a:solidFill>
              </a:defRPr>
            </a:lvl1pPr>
          </a:lstStyle>
          <a:p>
            <a:r>
              <a:rPr lang="nl-NL" noProof="1" smtClean="0"/>
              <a:t>Titel</a:t>
            </a:r>
            <a:endParaRPr lang="nl-NL" noProof="1"/>
          </a:p>
        </p:txBody>
      </p:sp>
      <p:sp>
        <p:nvSpPr>
          <p:cNvPr id="3" name="Ondertitel 2"/>
          <p:cNvSpPr>
            <a:spLocks noGrp="1" noSelect="1"/>
          </p:cNvSpPr>
          <p:nvPr userDrawn="1">
            <p:ph type="subTitle" idx="1" hasCustomPrompt="1"/>
          </p:nvPr>
        </p:nvSpPr>
        <p:spPr bwMode="gray">
          <a:xfrm>
            <a:off x="981045" y="3603786"/>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jaar / subtitel</a:t>
            </a:r>
            <a:endParaRPr lang="nl-NL" noProof="1"/>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43D15FCE-6C0B-4151-8F83-9AB6B9AED4AA}" type="datetime1">
              <a:rPr lang="nl-NL" noProof="1" smtClean="0"/>
              <a:t>12-4-2018</a:t>
            </a:fld>
            <a:endParaRPr lang="nl-NL" noProof="1"/>
          </a:p>
        </p:txBody>
      </p:sp>
      <p:sp>
        <p:nvSpPr>
          <p:cNvPr id="33" name="Afgeronde rechthoek 32"/>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smtClean="0">
                <a:solidFill>
                  <a:schemeClr val="tx1"/>
                </a:solidFill>
              </a:rPr>
              <a:t>Deze dia  is zo gemaakt dat je zelf een afbeelding kan invoegen. </a:t>
            </a:r>
          </a:p>
          <a:p>
            <a:pPr algn="l"/>
            <a:endParaRPr lang="nl-NL" sz="1000" noProof="1" smtClean="0">
              <a:solidFill>
                <a:schemeClr val="tx1"/>
              </a:solidFill>
            </a:endParaRPr>
          </a:p>
          <a:p>
            <a:pPr algn="l"/>
            <a:r>
              <a:rPr lang="nl-NL" sz="1000" noProof="1" smtClean="0">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smtClean="0">
              <a:solidFill>
                <a:schemeClr val="tx1"/>
              </a:solidFill>
            </a:endParaRPr>
          </a:p>
          <a:p>
            <a:pPr algn="l"/>
            <a:r>
              <a:rPr lang="nl-NL" sz="1000" noProof="1" smtClean="0">
                <a:solidFill>
                  <a:schemeClr val="tx1"/>
                </a:solidFill>
              </a:rPr>
              <a:t>Klik niet op Overal toepassen omdat de afbeelding dan op alle dia’s komt. Met ctrl + z kan je dit ongedaan maken.</a:t>
            </a:r>
          </a:p>
          <a:p>
            <a:pPr algn="l"/>
            <a:endParaRPr lang="nl-NL" sz="1000" noProof="1" smtClean="0">
              <a:solidFill>
                <a:schemeClr val="tx1"/>
              </a:solidFill>
            </a:endParaRPr>
          </a:p>
          <a:p>
            <a:pPr algn="l"/>
            <a:r>
              <a:rPr lang="nl-NL" sz="1000" noProof="1" smtClean="0">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smtClean="0"/>
              <a:t>Titel</a:t>
            </a:r>
            <a:endParaRPr lang="nl-NL" noProof="1"/>
          </a:p>
        </p:txBody>
      </p:sp>
      <p:sp>
        <p:nvSpPr>
          <p:cNvPr id="3" name="Tijdelijke aanduiding voor datum 2"/>
          <p:cNvSpPr>
            <a:spLocks noGrp="1" noSelect="1"/>
          </p:cNvSpPr>
          <p:nvPr>
            <p:ph type="dt" sz="half" idx="10"/>
          </p:nvPr>
        </p:nvSpPr>
        <p:spPr bwMode="gray"/>
        <p:txBody>
          <a:bodyPr/>
          <a:lstStyle/>
          <a:p>
            <a:fld id="{E8756ED0-3B4D-4FD9-8BA3-FC9826D4B977}" type="datetime1">
              <a:rPr lang="nl-NL" smtClean="0"/>
              <a:t>12-4-2018</a:t>
            </a:fld>
            <a:endParaRPr lang="nl-NL" dirty="0"/>
          </a:p>
        </p:txBody>
      </p:sp>
      <p:sp>
        <p:nvSpPr>
          <p:cNvPr id="4" name="Tijdelijke aanduiding voor voettekst 3"/>
          <p:cNvSpPr>
            <a:spLocks noGrp="1" noSelect="1"/>
          </p:cNvSpPr>
          <p:nvPr>
            <p:ph type="ftr" sz="quarter" idx="11"/>
          </p:nvPr>
        </p:nvSpPr>
        <p:spPr bwMode="gray"/>
        <p:txBody>
          <a:bodyPr/>
          <a:lstStyle/>
          <a:p>
            <a:endParaRPr lang="nl-NL" dirty="0"/>
          </a:p>
        </p:txBody>
      </p:sp>
      <p:sp>
        <p:nvSpPr>
          <p:cNvPr id="5" name="Tijdelijke aanduiding voor dianummer 4"/>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1B4AC7B1-A827-4682-8C0B-CBD6245C3F26}" type="datetime1">
              <a:rPr lang="nl-NL" smtClean="0"/>
              <a:t>12-4-2018</a:t>
            </a:fld>
            <a:endParaRPr lang="nl-NL" dirty="0"/>
          </a:p>
        </p:txBody>
      </p:sp>
      <p:sp>
        <p:nvSpPr>
          <p:cNvPr id="3" name="Tijdelijke aanduiding voor voettekst 2"/>
          <p:cNvSpPr>
            <a:spLocks noGrp="1" noSelect="1"/>
          </p:cNvSpPr>
          <p:nvPr>
            <p:ph type="ftr" sz="quarter" idx="11"/>
          </p:nvPr>
        </p:nvSpPr>
        <p:spPr bwMode="gray"/>
        <p:txBody>
          <a:bodyPr/>
          <a:lstStyle/>
          <a:p>
            <a:endParaRPr lang="nl-NL" dirty="0"/>
          </a:p>
        </p:txBody>
      </p:sp>
      <p:sp>
        <p:nvSpPr>
          <p:cNvPr id="4" name="Tijdelijke aanduiding voor dianummer 3"/>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48799A0C-D53B-4ADF-B9A9-ABDBFC02B3BA}" type="datetime1">
              <a:rPr lang="nl-NL" smtClean="0"/>
              <a:t>12-4-2018</a:t>
            </a:fld>
            <a:endParaRPr lang="nl-NL" dirty="0"/>
          </a:p>
        </p:txBody>
      </p:sp>
      <p:sp>
        <p:nvSpPr>
          <p:cNvPr id="3" name="Tijdelijke aanduiding voor voettekst 2"/>
          <p:cNvSpPr>
            <a:spLocks noGrp="1" noSelect="1"/>
          </p:cNvSpPr>
          <p:nvPr>
            <p:ph type="ftr" sz="quarter" idx="11"/>
          </p:nvPr>
        </p:nvSpPr>
        <p:spPr bwMode="gray"/>
        <p:txBody>
          <a:bodyPr/>
          <a:lstStyle/>
          <a:p>
            <a:endParaRPr lang="nl-NL" dirty="0"/>
          </a:p>
        </p:txBody>
      </p:sp>
      <p:sp>
        <p:nvSpPr>
          <p:cNvPr id="4" name="Tijdelijke aanduiding voor dianummer 3"/>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FFFF"/>
              </a:solidFill>
            </a:endParaRPr>
          </a:p>
        </p:txBody>
      </p:sp>
      <p:grpSp>
        <p:nvGrpSpPr>
          <p:cNvPr id="5" name="Groep 8"/>
          <p:cNvGrpSpPr>
            <a:grpSpLocks noSelect="1"/>
          </p:cNvGrpSpPr>
          <p:nvPr userDrawn="1"/>
        </p:nvGrpSpPr>
        <p:grpSpPr bwMode="black">
          <a:xfrm>
            <a:off x="182563" y="108649"/>
            <a:ext cx="2563812"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
        <p:nvSpPr>
          <p:cNvPr id="2" name="Titel 1"/>
          <p:cNvSpPr>
            <a:spLocks noGrp="1" noSelect="1"/>
          </p:cNvSpPr>
          <p:nvPr userDrawn="1">
            <p:ph type="ctrTitle" hasCustomPrompt="1"/>
          </p:nvPr>
        </p:nvSpPr>
        <p:spPr bwMode="gray">
          <a:xfrm>
            <a:off x="981045" y="1758949"/>
            <a:ext cx="7344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981045" y="3603786"/>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0A48B795-83BC-4BCA-97E3-889FBBA9EE42}" type="datetime1">
              <a:rPr lang="nl-NL" noProof="1" smtClean="0">
                <a:solidFill>
                  <a:srgbClr val="FFFFFF"/>
                </a:solidFill>
              </a:rPr>
              <a:t>12-4-2018</a:t>
            </a:fld>
            <a:endParaRPr lang="nl-NL" noProof="1">
              <a:solidFill>
                <a:srgbClr val="FFFFFF"/>
              </a:solidFill>
            </a:endParaRPr>
          </a:p>
        </p:txBody>
      </p:sp>
      <p:sp>
        <p:nvSpPr>
          <p:cNvPr id="33" name="Afgeronde rechthoek 32"/>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000" noProof="1">
                <a:solidFill>
                  <a:srgbClr val="000000"/>
                </a:solidFill>
              </a:rPr>
              <a:t>Deze dia  is zo gemaakt dat je zelf een afbeelding kan invoegen. </a:t>
            </a:r>
          </a:p>
          <a:p>
            <a:endParaRPr lang="nl-NL" sz="1000" noProof="1">
              <a:solidFill>
                <a:srgbClr val="000000"/>
              </a:solidFill>
            </a:endParaRPr>
          </a:p>
          <a:p>
            <a:r>
              <a:rPr lang="nl-NL" sz="1000" noProof="1">
                <a:solidFill>
                  <a:srgbClr val="000000"/>
                </a:solidFill>
              </a:rPr>
              <a:t>Klik met de rechtermuisknop in de achtergrond en kies Achtergrond opmaken. Klik op Opvulling met figuur of bitmappatroon en dan op Invoegen uit bestand. Kies de afbeelding en klik op Invoegen en Sluiten.</a:t>
            </a:r>
          </a:p>
          <a:p>
            <a:endParaRPr lang="nl-NL" sz="1000" noProof="1">
              <a:solidFill>
                <a:srgbClr val="000000"/>
              </a:solidFill>
            </a:endParaRPr>
          </a:p>
          <a:p>
            <a:r>
              <a:rPr lang="nl-NL" sz="1000" noProof="1">
                <a:solidFill>
                  <a:srgbClr val="000000"/>
                </a:solidFill>
              </a:rPr>
              <a:t>Klik niet op Overal toepassen omdat de afbeelding dan op alle dia’s komt. Met ctrl + z kan je dit ongedaan maken.</a:t>
            </a:r>
          </a:p>
          <a:p>
            <a:endParaRPr lang="nl-NL" sz="1000" noProof="1">
              <a:solidFill>
                <a:srgbClr val="000000"/>
              </a:solidFill>
            </a:endParaRPr>
          </a:p>
          <a:p>
            <a:r>
              <a:rPr lang="nl-NL" sz="1000" noProof="1">
                <a:solidFill>
                  <a:srgbClr val="000000"/>
                </a:solidFill>
              </a:rPr>
              <a:t>Voor het mooiste resultaat is de beeldverhouding 1024 x 768 pixels. Het beeld blijft dan scherp en vervormt niet.</a:t>
            </a:r>
          </a:p>
          <a:p>
            <a:endParaRPr lang="nl-NL" sz="1000" noProof="1">
              <a:solidFill>
                <a:srgbClr val="000000"/>
              </a:solidFill>
            </a:endParaRPr>
          </a:p>
        </p:txBody>
      </p:sp>
    </p:spTree>
    <p:extLst>
      <p:ext uri="{BB962C8B-B14F-4D97-AF65-F5344CB8AC3E}">
        <p14:creationId xmlns:p14="http://schemas.microsoft.com/office/powerpoint/2010/main" val="3730057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36BAB47E-1A67-4D24-A1BC-AE720AC706E6}" type="datetime1">
              <a:rPr lang="nl-NL" smtClean="0">
                <a:solidFill>
                  <a:srgbClr val="BEBEBE"/>
                </a:solidFill>
              </a:rPr>
              <a:t>12-4-2018</a:t>
            </a:fld>
            <a:endParaRPr lang="nl-NL" dirty="0">
              <a:solidFill>
                <a:srgbClr val="BEBEBE"/>
              </a:solidFill>
            </a:endParaRPr>
          </a:p>
        </p:txBody>
      </p:sp>
      <p:sp>
        <p:nvSpPr>
          <p:cNvPr id="5" name="Tijdelijke aanduiding voor voettekst 4"/>
          <p:cNvSpPr>
            <a:spLocks noGrp="1" noSelect="1"/>
          </p:cNvSpPr>
          <p:nvPr>
            <p:ph type="ftr" sz="quarter" idx="11"/>
          </p:nvPr>
        </p:nvSpPr>
        <p:spPr bwMode="gray"/>
        <p:txBody>
          <a:bodyPr/>
          <a:lstStyle/>
          <a:p>
            <a:endParaRPr lang="nl-NL" dirty="0">
              <a:solidFill>
                <a:srgbClr val="BEBEBE"/>
              </a:solidFill>
            </a:endParaRPr>
          </a:p>
        </p:txBody>
      </p:sp>
      <p:sp>
        <p:nvSpPr>
          <p:cNvPr id="6" name="Tijdelijke aanduiding voor dianummer 5"/>
          <p:cNvSpPr>
            <a:spLocks noGrp="1" noSelect="1"/>
          </p:cNvSpPr>
          <p:nvPr>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971174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0"/>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nvGrpSpPr>
          <p:cNvPr id="5" name="Groep 4"/>
          <p:cNvGrpSpPr>
            <a:grpSpLocks noSelect="1"/>
          </p:cNvGrpSpPr>
          <p:nvPr userDrawn="1"/>
        </p:nvGrpSpPr>
        <p:grpSpPr bwMode="black">
          <a:xfrm>
            <a:off x="182563" y="163513"/>
            <a:ext cx="2563812"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
        <p:nvSpPr>
          <p:cNvPr id="2" name="Titel 1"/>
          <p:cNvSpPr>
            <a:spLocks noGrp="1" noSelect="1"/>
          </p:cNvSpPr>
          <p:nvPr userDrawn="1">
            <p:ph type="ctrTitle" hasCustomPrompt="1"/>
          </p:nvPr>
        </p:nvSpPr>
        <p:spPr bwMode="gray">
          <a:xfrm>
            <a:off x="981045" y="1750071"/>
            <a:ext cx="7344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981045" y="3594908"/>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ACCB2EE6-F911-49E1-B81D-22F161219A3B}" type="datetime1">
              <a:rPr lang="nl-NL" noProof="1" smtClean="0">
                <a:solidFill>
                  <a:srgbClr val="FFFFFF"/>
                </a:solidFill>
              </a:rPr>
              <a:t>12-4-2018</a:t>
            </a:fld>
            <a:endParaRPr lang="nl-NL" noProof="1">
              <a:solidFill>
                <a:srgbClr val="FFFFFF"/>
              </a:solidFill>
            </a:endParaRPr>
          </a:p>
        </p:txBody>
      </p:sp>
    </p:spTree>
    <p:extLst>
      <p:ext uri="{BB962C8B-B14F-4D97-AF65-F5344CB8AC3E}">
        <p14:creationId xmlns:p14="http://schemas.microsoft.com/office/powerpoint/2010/main" val="1052242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8"/>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 name="Ondertitel 2"/>
          <p:cNvSpPr>
            <a:spLocks noGrp="1" noSelect="1"/>
          </p:cNvSpPr>
          <p:nvPr userDrawn="1">
            <p:ph type="subTitle" idx="1" hasCustomPrompt="1"/>
          </p:nvPr>
        </p:nvSpPr>
        <p:spPr bwMode="gray">
          <a:xfrm>
            <a:off x="981045" y="2752261"/>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981045" y="1758949"/>
            <a:ext cx="7344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182563" y="163513"/>
            <a:ext cx="2563812"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Tree>
    <p:extLst>
      <p:ext uri="{BB962C8B-B14F-4D97-AF65-F5344CB8AC3E}">
        <p14:creationId xmlns:p14="http://schemas.microsoft.com/office/powerpoint/2010/main" val="70104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4337934" y="2053441"/>
            <a:ext cx="4464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820800" y="2124000"/>
            <a:ext cx="3268800" cy="4248000"/>
          </a:xfrm>
        </p:spPr>
        <p:txBody>
          <a:bodyPr/>
          <a:lstStyle>
            <a:lvl1pPr marL="0" indent="0">
              <a:buNone/>
              <a:defRPr b="0" baseline="0"/>
            </a:lvl1pPr>
          </a:lstStyle>
          <a:p>
            <a:r>
              <a:rPr lang="nl-NL" dirty="0"/>
              <a:t>Afbeelding formaat: 367 x 476 pixels.</a:t>
            </a:r>
          </a:p>
        </p:txBody>
      </p:sp>
      <p:sp>
        <p:nvSpPr>
          <p:cNvPr id="2" name="Tijdelijke aanduiding voor datum 1"/>
          <p:cNvSpPr>
            <a:spLocks noGrp="1" noSelect="1"/>
          </p:cNvSpPr>
          <p:nvPr>
            <p:ph type="dt" sz="half" idx="11"/>
          </p:nvPr>
        </p:nvSpPr>
        <p:spPr bwMode="gray"/>
        <p:txBody>
          <a:bodyPr/>
          <a:lstStyle/>
          <a:p>
            <a:fld id="{57EDFF94-E799-4DAF-8BB6-669B226F9384}" type="datetime1">
              <a:rPr lang="nl-NL" smtClean="0">
                <a:solidFill>
                  <a:srgbClr val="BEBEBE"/>
                </a:solidFill>
              </a:rPr>
              <a:t>12-4-2018</a:t>
            </a:fld>
            <a:endParaRPr lang="nl-NL" dirty="0">
              <a:solidFill>
                <a:srgbClr val="BEBEBE"/>
              </a:solidFill>
            </a:endParaRPr>
          </a:p>
        </p:txBody>
      </p:sp>
      <p:sp>
        <p:nvSpPr>
          <p:cNvPr id="4" name="Tijdelijke aanduiding voor voettekst 3"/>
          <p:cNvSpPr>
            <a:spLocks noGrp="1" noSelect="1"/>
          </p:cNvSpPr>
          <p:nvPr>
            <p:ph type="ftr" sz="quarter" idx="12"/>
          </p:nvPr>
        </p:nvSpPr>
        <p:spPr bwMode="gray"/>
        <p:txBody>
          <a:bodyPr/>
          <a:lstStyle/>
          <a:p>
            <a:endParaRPr lang="nl-NL" dirty="0">
              <a:solidFill>
                <a:srgbClr val="BEBEBE"/>
              </a:solidFill>
            </a:endParaRPr>
          </a:p>
        </p:txBody>
      </p:sp>
      <p:sp>
        <p:nvSpPr>
          <p:cNvPr id="5" name="Tijdelijke aanduiding voor dianummer 4"/>
          <p:cNvSpPr>
            <a:spLocks noGrp="1" noSelect="1"/>
          </p:cNvSpPr>
          <p:nvPr>
            <p:ph type="sldNum" sz="quarter" idx="13"/>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2790463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6689901" y="2053441"/>
            <a:ext cx="2088000" cy="4176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766800" y="2124000"/>
            <a:ext cx="5720400" cy="3812400"/>
          </a:xfrm>
        </p:spPr>
        <p:txBody>
          <a:bodyPr/>
          <a:lstStyle>
            <a:lvl1pPr marL="0" indent="0">
              <a:buNone/>
              <a:defRPr b="0" baseline="0"/>
            </a:lvl1pPr>
          </a:lstStyle>
          <a:p>
            <a:r>
              <a:rPr lang="nl-NL" dirty="0"/>
              <a:t>Afbeelding formaat: 641 x 427 pixels.</a:t>
            </a:r>
          </a:p>
        </p:txBody>
      </p:sp>
      <p:sp>
        <p:nvSpPr>
          <p:cNvPr id="2" name="Tijdelijke aanduiding voor datum 1"/>
          <p:cNvSpPr>
            <a:spLocks noGrp="1" noSelect="1"/>
          </p:cNvSpPr>
          <p:nvPr>
            <p:ph type="dt" sz="half" idx="11"/>
          </p:nvPr>
        </p:nvSpPr>
        <p:spPr bwMode="gray"/>
        <p:txBody>
          <a:bodyPr/>
          <a:lstStyle/>
          <a:p>
            <a:fld id="{A1006827-F940-402A-B79D-0422137D206F}" type="datetime1">
              <a:rPr lang="nl-NL" smtClean="0">
                <a:solidFill>
                  <a:srgbClr val="BEBEBE"/>
                </a:solidFill>
              </a:rPr>
              <a:t>12-4-2018</a:t>
            </a:fld>
            <a:endParaRPr lang="nl-NL" dirty="0">
              <a:solidFill>
                <a:srgbClr val="BEBEBE"/>
              </a:solidFill>
            </a:endParaRPr>
          </a:p>
        </p:txBody>
      </p:sp>
      <p:sp>
        <p:nvSpPr>
          <p:cNvPr id="4" name="Tijdelijke aanduiding voor voettekst 3"/>
          <p:cNvSpPr>
            <a:spLocks noGrp="1" noSelect="1"/>
          </p:cNvSpPr>
          <p:nvPr>
            <p:ph type="ftr" sz="quarter" idx="12"/>
          </p:nvPr>
        </p:nvSpPr>
        <p:spPr bwMode="gray"/>
        <p:txBody>
          <a:bodyPr/>
          <a:lstStyle/>
          <a:p>
            <a:endParaRPr lang="nl-NL" dirty="0">
              <a:solidFill>
                <a:srgbClr val="BEBEBE"/>
              </a:solidFill>
            </a:endParaRPr>
          </a:p>
        </p:txBody>
      </p:sp>
      <p:sp>
        <p:nvSpPr>
          <p:cNvPr id="5" name="Tijdelijke aanduiding voor dianummer 4"/>
          <p:cNvSpPr>
            <a:spLocks noGrp="1" noSelect="1"/>
          </p:cNvSpPr>
          <p:nvPr>
            <p:ph type="sldNum" sz="quarter" idx="13"/>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881767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792000" y="0"/>
            <a:ext cx="4950000" cy="6858000"/>
          </a:xfrm>
        </p:spPr>
        <p:txBody>
          <a:bodyPr/>
          <a:lstStyle>
            <a:lvl1pPr marL="0" indent="0">
              <a:buNone/>
              <a:defRPr b="0" baseline="0"/>
            </a:lvl1pPr>
          </a:lstStyle>
          <a:p>
            <a:r>
              <a:rPr lang="nl-NL" dirty="0"/>
              <a:t>Afbeelding formaat: 367 x 476 pixels.</a:t>
            </a:r>
          </a:p>
        </p:txBody>
      </p:sp>
      <p:sp>
        <p:nvSpPr>
          <p:cNvPr id="3" name="Tijdelijke aanduiding voor inhoud 2"/>
          <p:cNvSpPr>
            <a:spLocks noGrp="1" noSelect="1"/>
          </p:cNvSpPr>
          <p:nvPr>
            <p:ph idx="1"/>
          </p:nvPr>
        </p:nvSpPr>
        <p:spPr bwMode="gray">
          <a:xfrm>
            <a:off x="6040767" y="2053441"/>
            <a:ext cx="2736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fld id="{717B94DF-3B45-40A9-A352-A1AE4CC2CB7C}" type="datetime1">
              <a:rPr lang="nl-NL" smtClean="0">
                <a:solidFill>
                  <a:srgbClr val="BEBEBE"/>
                </a:solidFill>
              </a:rPr>
              <a:t>12-4-2018</a:t>
            </a:fld>
            <a:endParaRPr lang="nl-NL" dirty="0">
              <a:solidFill>
                <a:srgbClr val="BEBEBE"/>
              </a:solidFill>
            </a:endParaRPr>
          </a:p>
        </p:txBody>
      </p:sp>
      <p:sp>
        <p:nvSpPr>
          <p:cNvPr id="4" name="Tijdelijke aanduiding voor voettekst 3"/>
          <p:cNvSpPr>
            <a:spLocks noGrp="1" noSelect="1"/>
          </p:cNvSpPr>
          <p:nvPr>
            <p:ph type="ftr" sz="quarter" idx="12"/>
          </p:nvPr>
        </p:nvSpPr>
        <p:spPr bwMode="gray"/>
        <p:txBody>
          <a:bodyPr/>
          <a:lstStyle/>
          <a:p>
            <a:endParaRPr lang="nl-NL" dirty="0">
              <a:solidFill>
                <a:srgbClr val="BEBEBE"/>
              </a:solidFill>
            </a:endParaRPr>
          </a:p>
        </p:txBody>
      </p:sp>
      <p:sp>
        <p:nvSpPr>
          <p:cNvPr id="5" name="Tijdelijke aanduiding voor dianummer 4"/>
          <p:cNvSpPr>
            <a:spLocks noGrp="1" noSelect="1"/>
          </p:cNvSpPr>
          <p:nvPr>
            <p:ph type="sldNum" sz="quarter" idx="13"/>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381821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smtClean="0"/>
              <a:t>Titel</a:t>
            </a:r>
            <a:endParaRPr lang="nl-NL" noProof="1"/>
          </a:p>
        </p:txBody>
      </p:sp>
      <p:sp>
        <p:nvSpPr>
          <p:cNvPr id="3" name="Tijdelijke aanduiding voor inhoud 2"/>
          <p:cNvSpPr>
            <a:spLocks noGrp="1" noSelect="1"/>
          </p:cNvSpPr>
          <p:nvPr>
            <p:ph idx="1"/>
          </p:nvPr>
        </p:nvSpPr>
        <p:spPr bwMode="gray"/>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4" name="Tijdelijke aanduiding voor datum 3"/>
          <p:cNvSpPr>
            <a:spLocks noGrp="1" noSelect="1"/>
          </p:cNvSpPr>
          <p:nvPr>
            <p:ph type="dt" sz="half" idx="10"/>
          </p:nvPr>
        </p:nvSpPr>
        <p:spPr bwMode="gray"/>
        <p:txBody>
          <a:bodyPr/>
          <a:lstStyle/>
          <a:p>
            <a:fld id="{A5DC0682-3935-4ECE-94F6-FFFBB566460B}" type="datetime1">
              <a:rPr lang="nl-NL" smtClean="0"/>
              <a:t>12-4-2018</a:t>
            </a:fld>
            <a:endParaRPr lang="nl-NL" dirty="0"/>
          </a:p>
        </p:txBody>
      </p:sp>
      <p:sp>
        <p:nvSpPr>
          <p:cNvPr id="5" name="Tijdelijke aanduiding voor voettekst 4"/>
          <p:cNvSpPr>
            <a:spLocks noGrp="1" noSelect="1"/>
          </p:cNvSpPr>
          <p:nvPr>
            <p:ph type="ftr" sz="quarter" idx="11"/>
          </p:nvPr>
        </p:nvSpPr>
        <p:spPr bwMode="gray"/>
        <p:txBody>
          <a:bodyPr/>
          <a:lstStyle/>
          <a:p>
            <a:endParaRPr lang="nl-NL" dirty="0"/>
          </a:p>
        </p:txBody>
      </p:sp>
      <p:sp>
        <p:nvSpPr>
          <p:cNvPr id="6" name="Tijdelijke aanduiding voor dianummer 5"/>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4975971" y="3366000"/>
            <a:ext cx="381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781971" y="3366000"/>
            <a:ext cx="381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CBFC1FAC-DA58-4468-8ED8-D9B0A22DC4F7}" type="datetime1">
              <a:rPr lang="nl-NL" smtClean="0">
                <a:solidFill>
                  <a:srgbClr val="BEBEBE"/>
                </a:solidFill>
              </a:rPr>
              <a:t>12-4-2018</a:t>
            </a:fld>
            <a:endParaRPr lang="nl-NL" dirty="0">
              <a:solidFill>
                <a:srgbClr val="BEBEBE"/>
              </a:solidFill>
            </a:endParaRPr>
          </a:p>
        </p:txBody>
      </p:sp>
      <p:sp>
        <p:nvSpPr>
          <p:cNvPr id="3" name="Tijdelijke aanduiding voor voettekst 2"/>
          <p:cNvSpPr>
            <a:spLocks noGrp="1" noSelect="1"/>
          </p:cNvSpPr>
          <p:nvPr>
            <p:ph type="ftr" sz="quarter" idx="16"/>
          </p:nvPr>
        </p:nvSpPr>
        <p:spPr bwMode="gray"/>
        <p:txBody>
          <a:bodyPr/>
          <a:lstStyle/>
          <a:p>
            <a:endParaRPr lang="nl-NL" dirty="0">
              <a:solidFill>
                <a:srgbClr val="BEBEBE"/>
              </a:solidFill>
            </a:endParaRPr>
          </a:p>
        </p:txBody>
      </p:sp>
      <p:sp>
        <p:nvSpPr>
          <p:cNvPr id="4" name="Tijdelijke aanduiding voor dianummer 3"/>
          <p:cNvSpPr>
            <a:spLocks noGrp="1" noSelect="1"/>
          </p:cNvSpPr>
          <p:nvPr>
            <p:ph type="sldNum" sz="quarter" idx="17"/>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
        <p:nvSpPr>
          <p:cNvPr id="5" name="Title 4"/>
          <p:cNvSpPr>
            <a:spLocks noGrp="1" noSelect="1"/>
          </p:cNvSpPr>
          <p:nvPr>
            <p:ph type="title" hasCustomPrompt="1"/>
          </p:nvPr>
        </p:nvSpPr>
        <p:spPr bwMode="gray">
          <a:xfrm>
            <a:off x="781971" y="1998333"/>
            <a:ext cx="8010000" cy="1143000"/>
          </a:xfrm>
        </p:spPr>
        <p:txBody>
          <a:bodyPr/>
          <a:lstStyle>
            <a:lvl1pPr>
              <a:defRPr/>
            </a:lvl1pPr>
          </a:lstStyle>
          <a:p>
            <a:r>
              <a:rPr lang="nl-NL" dirty="0"/>
              <a:t>Titel</a:t>
            </a:r>
          </a:p>
        </p:txBody>
      </p:sp>
    </p:spTree>
    <p:extLst>
      <p:ext uri="{BB962C8B-B14F-4D97-AF65-F5344CB8AC3E}">
        <p14:creationId xmlns:p14="http://schemas.microsoft.com/office/powerpoint/2010/main" val="302375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000" noProof="1">
                <a:solidFill>
                  <a:srgbClr val="000000"/>
                </a:solidFill>
              </a:rPr>
              <a:t>Deze dia  is zo gemaakt dat je zelf een afbeelding kan invoegen. </a:t>
            </a:r>
          </a:p>
          <a:p>
            <a:endParaRPr lang="nl-NL" sz="1000" noProof="1">
              <a:solidFill>
                <a:srgbClr val="000000"/>
              </a:solidFill>
            </a:endParaRPr>
          </a:p>
          <a:p>
            <a:r>
              <a:rPr lang="nl-NL" sz="1000" noProof="1">
                <a:solidFill>
                  <a:srgbClr val="000000"/>
                </a:solidFill>
              </a:rPr>
              <a:t>Klik met de rechtermuisknop in de achtergrond en kies Achtergrond opmaken. Klik op Opvulling met figuur of bitmappatroon en dan op Invoegen uit bestand. Kies de afbeelding en klik op Invoegen en Sluiten.</a:t>
            </a:r>
          </a:p>
          <a:p>
            <a:endParaRPr lang="nl-NL" sz="1000" noProof="1">
              <a:solidFill>
                <a:srgbClr val="000000"/>
              </a:solidFill>
            </a:endParaRPr>
          </a:p>
          <a:p>
            <a:r>
              <a:rPr lang="nl-NL" sz="1000" noProof="1">
                <a:solidFill>
                  <a:srgbClr val="000000"/>
                </a:solidFill>
              </a:rPr>
              <a:t>Klik niet op Overal toepassen omdat de afbeelding dan op alle dia’s komt. Met ctrl + z kan je dit ongedaan maken.</a:t>
            </a:r>
          </a:p>
          <a:p>
            <a:endParaRPr lang="nl-NL" sz="1000" noProof="1">
              <a:solidFill>
                <a:srgbClr val="000000"/>
              </a:solidFill>
            </a:endParaRPr>
          </a:p>
          <a:p>
            <a:r>
              <a:rPr lang="nl-NL" sz="1000" noProof="1">
                <a:solidFill>
                  <a:srgbClr val="000000"/>
                </a:solidFill>
              </a:rPr>
              <a:t>Voor het mooiste resultaat is de beeldverhouding 1024 x 768 pixels. Het beeld blijft dan scherp en vervormt niet.</a:t>
            </a:r>
          </a:p>
          <a:p>
            <a:endParaRPr lang="nl-NL" sz="1000" noProof="1">
              <a:solidFill>
                <a:srgbClr val="000000"/>
              </a:solidFill>
            </a:endParaRPr>
          </a:p>
        </p:txBody>
      </p:sp>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FFFF"/>
              </a:solidFill>
            </a:endParaRPr>
          </a:p>
        </p:txBody>
      </p:sp>
      <p:grpSp>
        <p:nvGrpSpPr>
          <p:cNvPr id="3" name="Groep 30"/>
          <p:cNvGrpSpPr>
            <a:grpSpLocks noSelect="1"/>
          </p:cNvGrpSpPr>
          <p:nvPr userDrawn="1"/>
        </p:nvGrpSpPr>
        <p:grpSpPr bwMode="black">
          <a:xfrm>
            <a:off x="182563" y="163513"/>
            <a:ext cx="425450"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
        <p:nvSpPr>
          <p:cNvPr id="4" name="Tijdelijke aanduiding voor datum 3"/>
          <p:cNvSpPr>
            <a:spLocks noGrp="1" noSelect="1"/>
          </p:cNvSpPr>
          <p:nvPr userDrawn="1">
            <p:ph type="dt" sz="half" idx="10"/>
          </p:nvPr>
        </p:nvSpPr>
        <p:spPr bwMode="gray"/>
        <p:txBody>
          <a:bodyPr/>
          <a:lstStyle/>
          <a:p>
            <a:fld id="{14D432C3-E08D-4B01-BD37-F74263DD87CF}" type="datetime1">
              <a:rPr lang="nl-NL" smtClean="0">
                <a:solidFill>
                  <a:srgbClr val="BEBEBE"/>
                </a:solidFill>
              </a:rPr>
              <a:t>12-4-2018</a:t>
            </a:fld>
            <a:endParaRPr lang="nl-NL" dirty="0">
              <a:solidFill>
                <a:srgbClr val="BEBEBE"/>
              </a:solidFill>
            </a:endParaRPr>
          </a:p>
        </p:txBody>
      </p:sp>
      <p:sp>
        <p:nvSpPr>
          <p:cNvPr id="5" name="Tijdelijke aanduiding voor voettekst 4"/>
          <p:cNvSpPr>
            <a:spLocks noGrp="1" noSelect="1"/>
          </p:cNvSpPr>
          <p:nvPr userDrawn="1">
            <p:ph type="ftr" sz="quarter" idx="11"/>
          </p:nvPr>
        </p:nvSpPr>
        <p:spPr bwMode="gray"/>
        <p:txBody>
          <a:bodyPr/>
          <a:lstStyle/>
          <a:p>
            <a:endParaRPr lang="nl-NL" dirty="0">
              <a:solidFill>
                <a:srgbClr val="BEBEBE"/>
              </a:solidFill>
            </a:endParaRPr>
          </a:p>
        </p:txBody>
      </p:sp>
      <p:sp>
        <p:nvSpPr>
          <p:cNvPr id="6" name="Tijdelijke aanduiding voor dianummer 5"/>
          <p:cNvSpPr>
            <a:spLocks noGrp="1" noSelect="1"/>
          </p:cNvSpPr>
          <p:nvPr userDrawn="1">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354196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fld id="{4385FFAF-7889-4728-99A8-5D172CEBD7E7}" type="datetime1">
              <a:rPr lang="nl-NL" smtClean="0">
                <a:solidFill>
                  <a:srgbClr val="BEBEBE"/>
                </a:solidFill>
              </a:rPr>
              <a:t>12-4-2018</a:t>
            </a:fld>
            <a:endParaRPr lang="nl-NL" dirty="0">
              <a:solidFill>
                <a:srgbClr val="BEBEBE"/>
              </a:solidFill>
            </a:endParaRPr>
          </a:p>
        </p:txBody>
      </p:sp>
      <p:sp>
        <p:nvSpPr>
          <p:cNvPr id="4" name="Tijdelijke aanduiding voor voettekst 3"/>
          <p:cNvSpPr>
            <a:spLocks noGrp="1" noSelect="1"/>
          </p:cNvSpPr>
          <p:nvPr>
            <p:ph type="ftr" sz="quarter" idx="11"/>
          </p:nvPr>
        </p:nvSpPr>
        <p:spPr bwMode="gray"/>
        <p:txBody>
          <a:bodyPr/>
          <a:lstStyle/>
          <a:p>
            <a:endParaRPr lang="nl-NL" dirty="0">
              <a:solidFill>
                <a:srgbClr val="BEBEBE"/>
              </a:solidFill>
            </a:endParaRPr>
          </a:p>
        </p:txBody>
      </p:sp>
      <p:sp>
        <p:nvSpPr>
          <p:cNvPr id="5" name="Tijdelijke aanduiding voor dianummer 4"/>
          <p:cNvSpPr>
            <a:spLocks noGrp="1" noSelect="1"/>
          </p:cNvSpPr>
          <p:nvPr>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1031283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40D35F80-18FF-45AE-8453-2C03030E6231}" type="datetime1">
              <a:rPr lang="nl-NL" smtClean="0">
                <a:solidFill>
                  <a:srgbClr val="BEBEBE"/>
                </a:solidFill>
              </a:rPr>
              <a:t>12-4-2018</a:t>
            </a:fld>
            <a:endParaRPr lang="nl-NL" dirty="0">
              <a:solidFill>
                <a:srgbClr val="BEBEBE"/>
              </a:solidFill>
            </a:endParaRPr>
          </a:p>
        </p:txBody>
      </p:sp>
      <p:sp>
        <p:nvSpPr>
          <p:cNvPr id="3" name="Tijdelijke aanduiding voor voettekst 2"/>
          <p:cNvSpPr>
            <a:spLocks noGrp="1" noSelect="1"/>
          </p:cNvSpPr>
          <p:nvPr>
            <p:ph type="ftr" sz="quarter" idx="11"/>
          </p:nvPr>
        </p:nvSpPr>
        <p:spPr bwMode="gray"/>
        <p:txBody>
          <a:bodyPr/>
          <a:lstStyle/>
          <a:p>
            <a:endParaRPr lang="nl-NL" dirty="0">
              <a:solidFill>
                <a:srgbClr val="BEBEBE"/>
              </a:solidFill>
            </a:endParaRPr>
          </a:p>
        </p:txBody>
      </p:sp>
      <p:sp>
        <p:nvSpPr>
          <p:cNvPr id="4" name="Tijdelijke aanduiding voor dianummer 3"/>
          <p:cNvSpPr>
            <a:spLocks noGrp="1" noSelect="1"/>
          </p:cNvSpPr>
          <p:nvPr>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3638864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A0FCF81D-50D6-4BE9-B924-8B401185BBA3}" type="datetime1">
              <a:rPr lang="nl-NL" smtClean="0">
                <a:solidFill>
                  <a:srgbClr val="BEBEBE"/>
                </a:solidFill>
              </a:rPr>
              <a:t>12-4-2018</a:t>
            </a:fld>
            <a:endParaRPr lang="nl-NL" dirty="0">
              <a:solidFill>
                <a:srgbClr val="BEBEBE"/>
              </a:solidFill>
            </a:endParaRPr>
          </a:p>
        </p:txBody>
      </p:sp>
      <p:sp>
        <p:nvSpPr>
          <p:cNvPr id="3" name="Tijdelijke aanduiding voor voettekst 2"/>
          <p:cNvSpPr>
            <a:spLocks noGrp="1" noSelect="1"/>
          </p:cNvSpPr>
          <p:nvPr>
            <p:ph type="ftr" sz="quarter" idx="11"/>
          </p:nvPr>
        </p:nvSpPr>
        <p:spPr bwMode="gray"/>
        <p:txBody>
          <a:bodyPr/>
          <a:lstStyle/>
          <a:p>
            <a:endParaRPr lang="nl-NL" dirty="0">
              <a:solidFill>
                <a:srgbClr val="BEBEBE"/>
              </a:solidFill>
            </a:endParaRPr>
          </a:p>
        </p:txBody>
      </p:sp>
      <p:sp>
        <p:nvSpPr>
          <p:cNvPr id="4" name="Tijdelijke aanduiding voor dianummer 3"/>
          <p:cNvSpPr>
            <a:spLocks noGrp="1" noSelect="1"/>
          </p:cNvSpPr>
          <p:nvPr>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400104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0"/>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grpSp>
        <p:nvGrpSpPr>
          <p:cNvPr id="5" name="Groep 4"/>
          <p:cNvGrpSpPr>
            <a:grpSpLocks noSelect="1"/>
          </p:cNvGrpSpPr>
          <p:nvPr userDrawn="1"/>
        </p:nvGrpSpPr>
        <p:grpSpPr bwMode="black">
          <a:xfrm>
            <a:off x="182563" y="163513"/>
            <a:ext cx="2563812"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0071"/>
            <a:ext cx="7344000" cy="1836000"/>
          </a:xfrm>
        </p:spPr>
        <p:txBody>
          <a:bodyPr anchor="t" anchorCtr="0"/>
          <a:lstStyle>
            <a:lvl1pPr algn="l">
              <a:defRPr sz="5500">
                <a:solidFill>
                  <a:schemeClr val="bg1"/>
                </a:solidFill>
              </a:defRPr>
            </a:lvl1pPr>
          </a:lstStyle>
          <a:p>
            <a:r>
              <a:rPr lang="nl-NL" noProof="1" smtClean="0"/>
              <a:t>Titel</a:t>
            </a:r>
            <a:endParaRPr lang="nl-NL" noProof="1"/>
          </a:p>
        </p:txBody>
      </p:sp>
      <p:sp>
        <p:nvSpPr>
          <p:cNvPr id="3" name="Ondertitel 2"/>
          <p:cNvSpPr>
            <a:spLocks noGrp="1" noSelect="1"/>
          </p:cNvSpPr>
          <p:nvPr userDrawn="1">
            <p:ph type="subTitle" idx="1" hasCustomPrompt="1"/>
          </p:nvPr>
        </p:nvSpPr>
        <p:spPr bwMode="gray">
          <a:xfrm>
            <a:off x="981045" y="3594908"/>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jaar / subtitel</a:t>
            </a:r>
            <a:endParaRPr lang="nl-NL" noProof="1"/>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7DB9F9DF-28C6-423C-A429-1D988D97FC78}" type="datetime1">
              <a:rPr lang="nl-NL" noProof="1" smtClean="0"/>
              <a:t>12-4-2018</a:t>
            </a:fld>
            <a:endParaRPr lang="nl-NL" noProof="1"/>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8"/>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noSelect="1"/>
          </p:cNvSpPr>
          <p:nvPr userDrawn="1">
            <p:ph type="subTitle" idx="1" hasCustomPrompt="1"/>
          </p:nvPr>
        </p:nvSpPr>
        <p:spPr bwMode="gray">
          <a:xfrm>
            <a:off x="981045" y="2752261"/>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Subtitel</a:t>
            </a:r>
            <a:endParaRPr lang="nl-NL" noProof="1"/>
          </a:p>
        </p:txBody>
      </p:sp>
      <p:sp>
        <p:nvSpPr>
          <p:cNvPr id="2" name="Titel 1"/>
          <p:cNvSpPr>
            <a:spLocks noGrp="1" noSelect="1"/>
          </p:cNvSpPr>
          <p:nvPr userDrawn="1">
            <p:ph type="ctrTitle" hasCustomPrompt="1"/>
          </p:nvPr>
        </p:nvSpPr>
        <p:spPr bwMode="gray">
          <a:xfrm>
            <a:off x="981045" y="1758949"/>
            <a:ext cx="7344000" cy="1039967"/>
          </a:xfrm>
        </p:spPr>
        <p:txBody>
          <a:bodyPr anchor="t" anchorCtr="0"/>
          <a:lstStyle>
            <a:lvl1pPr algn="l">
              <a:defRPr sz="5500">
                <a:solidFill>
                  <a:schemeClr val="bg1"/>
                </a:solidFill>
              </a:defRPr>
            </a:lvl1pPr>
          </a:lstStyle>
          <a:p>
            <a:r>
              <a:rPr lang="nl-NL" noProof="1" smtClean="0"/>
              <a:t>Titel</a:t>
            </a:r>
            <a:endParaRPr lang="nl-NL" noProof="1"/>
          </a:p>
        </p:txBody>
      </p:sp>
      <p:grpSp>
        <p:nvGrpSpPr>
          <p:cNvPr id="31" name="Groep 4"/>
          <p:cNvGrpSpPr>
            <a:grpSpLocks noSelect="1"/>
          </p:cNvGrpSpPr>
          <p:nvPr userDrawn="1"/>
        </p:nvGrpSpPr>
        <p:grpSpPr bwMode="black">
          <a:xfrm>
            <a:off x="182563" y="163513"/>
            <a:ext cx="2563812"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4337934" y="2053441"/>
            <a:ext cx="4464000" cy="4428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6" name="Tijdelijke aanduiding voor afbeelding 5"/>
          <p:cNvSpPr>
            <a:spLocks noGrp="1" noSelect="1"/>
          </p:cNvSpPr>
          <p:nvPr>
            <p:ph type="pic" sz="quarter" idx="10" hasCustomPrompt="1"/>
          </p:nvPr>
        </p:nvSpPr>
        <p:spPr bwMode="gray">
          <a:xfrm>
            <a:off x="820800" y="2124000"/>
            <a:ext cx="3268800" cy="4248000"/>
          </a:xfrm>
        </p:spPr>
        <p:txBody>
          <a:bodyPr/>
          <a:lstStyle>
            <a:lvl1pPr marL="0" indent="0">
              <a:buNone/>
              <a:defRPr b="0" baseline="0"/>
            </a:lvl1pPr>
          </a:lstStyle>
          <a:p>
            <a:r>
              <a:rPr lang="nl-NL" dirty="0" smtClean="0"/>
              <a:t>Afbeelding formaat: 367 x 476 pixels.</a:t>
            </a:r>
            <a:endParaRPr lang="nl-NL" dirty="0"/>
          </a:p>
        </p:txBody>
      </p:sp>
      <p:sp>
        <p:nvSpPr>
          <p:cNvPr id="2" name="Tijdelijke aanduiding voor datum 1"/>
          <p:cNvSpPr>
            <a:spLocks noGrp="1" noSelect="1"/>
          </p:cNvSpPr>
          <p:nvPr>
            <p:ph type="dt" sz="half" idx="11"/>
          </p:nvPr>
        </p:nvSpPr>
        <p:spPr bwMode="gray"/>
        <p:txBody>
          <a:bodyPr/>
          <a:lstStyle/>
          <a:p>
            <a:fld id="{C567120B-0D01-43EB-8139-EF8732B20A12}" type="datetime1">
              <a:rPr lang="nl-NL" smtClean="0"/>
              <a:t>12-4-2018</a:t>
            </a:fld>
            <a:endParaRPr lang="nl-NL" dirty="0"/>
          </a:p>
        </p:txBody>
      </p:sp>
      <p:sp>
        <p:nvSpPr>
          <p:cNvPr id="4" name="Tijdelijke aanduiding voor voettekst 3"/>
          <p:cNvSpPr>
            <a:spLocks noGrp="1" noSelect="1"/>
          </p:cNvSpPr>
          <p:nvPr>
            <p:ph type="ftr" sz="quarter" idx="12"/>
          </p:nvPr>
        </p:nvSpPr>
        <p:spPr bwMode="gray"/>
        <p:txBody>
          <a:bodyPr/>
          <a:lstStyle/>
          <a:p>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6689901" y="2053441"/>
            <a:ext cx="2088000" cy="4176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6" name="Tijdelijke aanduiding voor afbeelding 5"/>
          <p:cNvSpPr>
            <a:spLocks noGrp="1" noSelect="1"/>
          </p:cNvSpPr>
          <p:nvPr>
            <p:ph type="pic" sz="quarter" idx="10" hasCustomPrompt="1"/>
          </p:nvPr>
        </p:nvSpPr>
        <p:spPr bwMode="gray">
          <a:xfrm>
            <a:off x="766800" y="2124000"/>
            <a:ext cx="5720400" cy="3812400"/>
          </a:xfrm>
        </p:spPr>
        <p:txBody>
          <a:bodyPr/>
          <a:lstStyle>
            <a:lvl1pPr marL="0" indent="0">
              <a:buNone/>
              <a:defRPr b="0" baseline="0"/>
            </a:lvl1pPr>
          </a:lstStyle>
          <a:p>
            <a:r>
              <a:rPr lang="nl-NL" dirty="0" smtClean="0"/>
              <a:t>Afbeelding formaat: 641 x 427 pixels.</a:t>
            </a:r>
            <a:endParaRPr lang="nl-NL" dirty="0"/>
          </a:p>
        </p:txBody>
      </p:sp>
      <p:sp>
        <p:nvSpPr>
          <p:cNvPr id="2" name="Tijdelijke aanduiding voor datum 1"/>
          <p:cNvSpPr>
            <a:spLocks noGrp="1" noSelect="1"/>
          </p:cNvSpPr>
          <p:nvPr>
            <p:ph type="dt" sz="half" idx="11"/>
          </p:nvPr>
        </p:nvSpPr>
        <p:spPr bwMode="gray"/>
        <p:txBody>
          <a:bodyPr/>
          <a:lstStyle/>
          <a:p>
            <a:fld id="{3A9F1BD1-296C-402B-B7F3-A484F8C0F575}" type="datetime1">
              <a:rPr lang="nl-NL" smtClean="0"/>
              <a:t>12-4-2018</a:t>
            </a:fld>
            <a:endParaRPr lang="nl-NL" dirty="0"/>
          </a:p>
        </p:txBody>
      </p:sp>
      <p:sp>
        <p:nvSpPr>
          <p:cNvPr id="4" name="Tijdelijke aanduiding voor voettekst 3"/>
          <p:cNvSpPr>
            <a:spLocks noGrp="1" noSelect="1"/>
          </p:cNvSpPr>
          <p:nvPr>
            <p:ph type="ftr" sz="quarter" idx="12"/>
          </p:nvPr>
        </p:nvSpPr>
        <p:spPr bwMode="gray"/>
        <p:txBody>
          <a:bodyPr/>
          <a:lstStyle/>
          <a:p>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792000" y="0"/>
            <a:ext cx="4950000" cy="6858000"/>
          </a:xfrm>
        </p:spPr>
        <p:txBody>
          <a:bodyPr/>
          <a:lstStyle>
            <a:lvl1pPr marL="0" indent="0">
              <a:buNone/>
              <a:defRPr b="0" baseline="0"/>
            </a:lvl1pPr>
          </a:lstStyle>
          <a:p>
            <a:r>
              <a:rPr lang="nl-NL" dirty="0" smtClean="0"/>
              <a:t>Afbeelding formaat: 367 x 476 pixels.</a:t>
            </a:r>
            <a:endParaRPr lang="nl-NL" dirty="0"/>
          </a:p>
        </p:txBody>
      </p:sp>
      <p:sp>
        <p:nvSpPr>
          <p:cNvPr id="3" name="Tijdelijke aanduiding voor inhoud 2"/>
          <p:cNvSpPr>
            <a:spLocks noGrp="1" noSelect="1"/>
          </p:cNvSpPr>
          <p:nvPr>
            <p:ph idx="1"/>
          </p:nvPr>
        </p:nvSpPr>
        <p:spPr bwMode="gray">
          <a:xfrm>
            <a:off x="6040767" y="2053441"/>
            <a:ext cx="2736000" cy="4428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2" name="Tijdelijke aanduiding voor datum 1"/>
          <p:cNvSpPr>
            <a:spLocks noGrp="1" noSelect="1"/>
          </p:cNvSpPr>
          <p:nvPr>
            <p:ph type="dt" sz="half" idx="11"/>
          </p:nvPr>
        </p:nvSpPr>
        <p:spPr bwMode="gray"/>
        <p:txBody>
          <a:bodyPr/>
          <a:lstStyle/>
          <a:p>
            <a:fld id="{7709B9E6-F7F6-4CC8-A019-FBA682CE425D}" type="datetime1">
              <a:rPr lang="nl-NL" smtClean="0"/>
              <a:t>12-4-2018</a:t>
            </a:fld>
            <a:endParaRPr lang="nl-NL" dirty="0"/>
          </a:p>
        </p:txBody>
      </p:sp>
      <p:sp>
        <p:nvSpPr>
          <p:cNvPr id="4" name="Tijdelijke aanduiding voor voettekst 3"/>
          <p:cNvSpPr>
            <a:spLocks noGrp="1" noSelect="1"/>
          </p:cNvSpPr>
          <p:nvPr>
            <p:ph type="ftr" sz="quarter" idx="12"/>
          </p:nvPr>
        </p:nvSpPr>
        <p:spPr bwMode="gray"/>
        <p:txBody>
          <a:bodyPr/>
          <a:lstStyle/>
          <a:p>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4975971" y="3366000"/>
            <a:ext cx="3816000" cy="27864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11" name="Tijdelijke aanduiding voor inhoud 10"/>
          <p:cNvSpPr>
            <a:spLocks noGrp="1" noSelect="1"/>
          </p:cNvSpPr>
          <p:nvPr>
            <p:ph sz="quarter" idx="14"/>
          </p:nvPr>
        </p:nvSpPr>
        <p:spPr bwMode="gray">
          <a:xfrm>
            <a:off x="781971" y="3366000"/>
            <a:ext cx="3816000" cy="27864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2" name="Tijdelijke aanduiding voor datum 1"/>
          <p:cNvSpPr>
            <a:spLocks noGrp="1" noSelect="1"/>
          </p:cNvSpPr>
          <p:nvPr>
            <p:ph type="dt" sz="half" idx="15"/>
          </p:nvPr>
        </p:nvSpPr>
        <p:spPr bwMode="gray"/>
        <p:txBody>
          <a:bodyPr/>
          <a:lstStyle/>
          <a:p>
            <a:fld id="{CFFB201B-4214-440B-B378-6F847D18C654}" type="datetime1">
              <a:rPr lang="nl-NL" smtClean="0"/>
              <a:t>12-4-2018</a:t>
            </a:fld>
            <a:endParaRPr lang="nl-NL" dirty="0"/>
          </a:p>
        </p:txBody>
      </p:sp>
      <p:sp>
        <p:nvSpPr>
          <p:cNvPr id="3" name="Tijdelijke aanduiding voor voettekst 2"/>
          <p:cNvSpPr>
            <a:spLocks noGrp="1" noSelect="1"/>
          </p:cNvSpPr>
          <p:nvPr>
            <p:ph type="ftr" sz="quarter" idx="16"/>
          </p:nvPr>
        </p:nvSpPr>
        <p:spPr bwMode="gray"/>
        <p:txBody>
          <a:bodyPr/>
          <a:lstStyle/>
          <a:p>
            <a:endParaRPr lang="nl-NL" dirty="0"/>
          </a:p>
        </p:txBody>
      </p:sp>
      <p:sp>
        <p:nvSpPr>
          <p:cNvPr id="4" name="Tijdelijke aanduiding voor dianummer 3"/>
          <p:cNvSpPr>
            <a:spLocks noGrp="1" noSelect="1"/>
          </p:cNvSpPr>
          <p:nvPr>
            <p:ph type="sldNum" sz="quarter" idx="17"/>
          </p:nvPr>
        </p:nvSpPr>
        <p:spPr bwMode="gray"/>
        <p:txBody>
          <a:bodyPr/>
          <a:lstStyle/>
          <a:p>
            <a:r>
              <a:rPr lang="nl-NL" dirty="0" smtClean="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781971" y="1998333"/>
            <a:ext cx="8010000" cy="1143000"/>
          </a:xfrm>
        </p:spPr>
        <p:txBody>
          <a:bodyPr/>
          <a:lstStyle>
            <a:lvl1pPr>
              <a:defRPr/>
            </a:lvl1pPr>
          </a:lstStyle>
          <a:p>
            <a:r>
              <a:rPr lang="nl-NL" dirty="0" smtClean="0"/>
              <a:t>Titel</a:t>
            </a:r>
            <a:endParaRPr lang="nl-N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smtClean="0">
                <a:solidFill>
                  <a:schemeClr val="tx1"/>
                </a:solidFill>
              </a:rPr>
              <a:t>Deze dia  is zo gemaakt dat je zelf een afbeelding kan invoegen. </a:t>
            </a:r>
          </a:p>
          <a:p>
            <a:pPr algn="l"/>
            <a:endParaRPr lang="nl-NL" sz="1000" noProof="1" smtClean="0">
              <a:solidFill>
                <a:schemeClr val="tx1"/>
              </a:solidFill>
            </a:endParaRPr>
          </a:p>
          <a:p>
            <a:pPr algn="l"/>
            <a:r>
              <a:rPr lang="nl-NL" sz="1000" noProof="1" smtClean="0">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smtClean="0">
              <a:solidFill>
                <a:schemeClr val="tx1"/>
              </a:solidFill>
            </a:endParaRPr>
          </a:p>
          <a:p>
            <a:pPr algn="l"/>
            <a:r>
              <a:rPr lang="nl-NL" sz="1000" noProof="1" smtClean="0">
                <a:solidFill>
                  <a:schemeClr val="tx1"/>
                </a:solidFill>
              </a:rPr>
              <a:t>Klik niet op Overal toepassen omdat de afbeelding dan op alle dia’s komt. Met ctrl + z kan je dit ongedaan maken.</a:t>
            </a:r>
          </a:p>
          <a:p>
            <a:pPr algn="l"/>
            <a:endParaRPr lang="nl-NL" sz="1000" noProof="1" smtClean="0">
              <a:solidFill>
                <a:schemeClr val="tx1"/>
              </a:solidFill>
            </a:endParaRPr>
          </a:p>
          <a:p>
            <a:pPr algn="l"/>
            <a:r>
              <a:rPr lang="nl-NL" sz="1000" noProof="1" smtClean="0">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3" name="Groep 30"/>
          <p:cNvGrpSpPr>
            <a:grpSpLocks noSelect="1"/>
          </p:cNvGrpSpPr>
          <p:nvPr userDrawn="1"/>
        </p:nvGrpSpPr>
        <p:grpSpPr bwMode="black">
          <a:xfrm>
            <a:off x="182563" y="163513"/>
            <a:ext cx="425450"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4" name="Tijdelijke aanduiding voor datum 3"/>
          <p:cNvSpPr>
            <a:spLocks noGrp="1" noSelect="1"/>
          </p:cNvSpPr>
          <p:nvPr userDrawn="1">
            <p:ph type="dt" sz="half" idx="10"/>
          </p:nvPr>
        </p:nvSpPr>
        <p:spPr bwMode="gray"/>
        <p:txBody>
          <a:bodyPr/>
          <a:lstStyle/>
          <a:p>
            <a:fld id="{44271363-CD74-47A9-9E4A-F0AF0ECD8D2F}" type="datetime1">
              <a:rPr lang="nl-NL" smtClean="0"/>
              <a:t>12-4-2018</a:t>
            </a:fld>
            <a:endParaRPr lang="nl-NL" dirty="0"/>
          </a:p>
        </p:txBody>
      </p:sp>
      <p:sp>
        <p:nvSpPr>
          <p:cNvPr id="5" name="Tijdelijke aanduiding voor voettekst 4"/>
          <p:cNvSpPr>
            <a:spLocks noGrp="1" noSelect="1"/>
          </p:cNvSpPr>
          <p:nvPr userDrawn="1">
            <p:ph type="ftr" sz="quarter" idx="11"/>
          </p:nvPr>
        </p:nvSpPr>
        <p:spPr bwMode="gray"/>
        <p:txBody>
          <a:bodyPr/>
          <a:lstStyle/>
          <a:p>
            <a:endParaRPr lang="nl-NL" dirty="0"/>
          </a:p>
        </p:txBody>
      </p:sp>
      <p:sp>
        <p:nvSpPr>
          <p:cNvPr id="6" name="Tijdelijke aanduiding voor dianummer 5"/>
          <p:cNvSpPr>
            <a:spLocks noGrp="1" noSelect="1"/>
          </p:cNvSpPr>
          <p:nvPr userDrawn="1">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182563" y="163513"/>
            <a:ext cx="425450"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781971" y="1998333"/>
            <a:ext cx="8010000" cy="1143000"/>
          </a:xfrm>
          <a:prstGeom prst="rect">
            <a:avLst/>
          </a:prstGeom>
        </p:spPr>
        <p:txBody>
          <a:bodyPr vert="horz" lIns="0" tIns="0" rIns="0" bIns="0" rtlCol="0" anchor="t">
            <a:noAutofit/>
          </a:bodyPr>
          <a:lstStyle/>
          <a:p>
            <a:r>
              <a:rPr lang="nl-NL" noProof="1" smtClean="0"/>
              <a:t>Klik om de stijl te bewerken</a:t>
            </a:r>
            <a:endParaRPr lang="nl-NL" noProof="1"/>
          </a:p>
        </p:txBody>
      </p:sp>
      <p:sp>
        <p:nvSpPr>
          <p:cNvPr id="3" name="Tijdelijke aanduiding voor tekst 2"/>
          <p:cNvSpPr>
            <a:spLocks noGrp="1" noSelect="1"/>
          </p:cNvSpPr>
          <p:nvPr>
            <p:ph type="body" idx="1"/>
          </p:nvPr>
        </p:nvSpPr>
        <p:spPr bwMode="gray">
          <a:xfrm>
            <a:off x="781563" y="3367563"/>
            <a:ext cx="8010000" cy="2787175"/>
          </a:xfrm>
          <a:prstGeom prst="rect">
            <a:avLst/>
          </a:prstGeom>
        </p:spPr>
        <p:txBody>
          <a:bodyPr vert="horz" lIns="0" tIns="0" rIns="0" bIns="0" rtlCol="0">
            <a:noAutofit/>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p>
          <a:p>
            <a:pPr lvl="5"/>
            <a:r>
              <a:rPr lang="nl-NL" noProof="1" smtClean="0"/>
              <a:t>Zesde niveau</a:t>
            </a:r>
          </a:p>
          <a:p>
            <a:pPr lvl="6"/>
            <a:r>
              <a:rPr lang="nl-NL" noProof="1" smtClean="0"/>
              <a:t>Zevende niveau</a:t>
            </a:r>
          </a:p>
          <a:p>
            <a:pPr lvl="7"/>
            <a:r>
              <a:rPr lang="nl-NL" noProof="1" smtClean="0"/>
              <a:t>Achtste niveau</a:t>
            </a:r>
          </a:p>
          <a:p>
            <a:pPr lvl="8"/>
            <a:r>
              <a:rPr lang="nl-NL" noProof="1" smtClean="0"/>
              <a:t>Negende niveau</a:t>
            </a:r>
            <a:endParaRPr lang="nl-NL" noProof="1"/>
          </a:p>
        </p:txBody>
      </p:sp>
      <p:grpSp>
        <p:nvGrpSpPr>
          <p:cNvPr id="20" name="Groep 19"/>
          <p:cNvGrpSpPr>
            <a:grpSpLocks noSelect="1"/>
          </p:cNvGrpSpPr>
          <p:nvPr/>
        </p:nvGrpSpPr>
        <p:grpSpPr bwMode="gray">
          <a:xfrm>
            <a:off x="9252624" y="-47626"/>
            <a:ext cx="1609522"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smtClean="0">
                  <a:solidFill>
                    <a:schemeClr val="tx1"/>
                  </a:solidFill>
                </a:rPr>
                <a:t>Klik op het pijltje naast Nieuwe dia om een nieuwe dia aan te maken. Kies een van de indelingen.</a:t>
              </a:r>
            </a:p>
            <a:p>
              <a:pPr algn="l"/>
              <a:endParaRPr lang="nl-NL" sz="900" noProof="1" smtClean="0">
                <a:solidFill>
                  <a:schemeClr val="tx1"/>
                </a:solidFill>
              </a:endParaRPr>
            </a:p>
            <a:p>
              <a:pPr algn="l"/>
              <a:r>
                <a:rPr lang="nl-NL" sz="900" noProof="1" smtClean="0">
                  <a:solidFill>
                    <a:schemeClr val="tx1"/>
                  </a:solidFill>
                </a:rPr>
                <a:t>Klik op Indeling als de dia opnieuw moet worden aangepast aan de huidige indeling, of om een andere indeling toe te passen.</a:t>
              </a:r>
            </a:p>
            <a:p>
              <a:pPr algn="l"/>
              <a:endParaRPr lang="nl-NL" sz="900" noProof="1" smtClean="0">
                <a:solidFill>
                  <a:schemeClr val="tx1"/>
                </a:solidFill>
              </a:endParaRPr>
            </a:p>
            <a:p>
              <a:pPr algn="l"/>
              <a:r>
                <a:rPr lang="nl-NL" sz="900" noProof="1" smtClean="0">
                  <a:solidFill>
                    <a:schemeClr val="tx1"/>
                  </a:solidFill>
                </a:rPr>
                <a:t>De tekstvakken van de dia’s hebben allen 9 niveaus.</a:t>
              </a:r>
            </a:p>
            <a:p>
              <a:pPr algn="l"/>
              <a:r>
                <a:rPr lang="nl-NL" sz="900" noProof="1" smtClean="0">
                  <a:solidFill>
                    <a:schemeClr val="tx1"/>
                  </a:solidFill>
                </a:rPr>
                <a:t>Eerste, tweede en derde niveau hebben</a:t>
              </a:r>
              <a:r>
                <a:rPr lang="nl-NL" sz="900" baseline="0" noProof="1" smtClean="0">
                  <a:solidFill>
                    <a:schemeClr val="tx1"/>
                  </a:solidFill>
                </a:rPr>
                <a:t> een opsomming. Het vierde niveau is bold en geschikt voor een kopje.</a:t>
              </a:r>
            </a:p>
            <a:p>
              <a:pPr algn="l"/>
              <a:r>
                <a:rPr lang="nl-NL" sz="900" baseline="0" noProof="1" smtClean="0">
                  <a:solidFill>
                    <a:schemeClr val="tx1"/>
                  </a:solidFill>
                </a:rPr>
                <a:t>Het vijfde niveau is voor de basistekst. Zowel niveau  vier als vijf lijnen automatisch uit aan de linkerkantlijn.</a:t>
              </a:r>
            </a:p>
            <a:p>
              <a:pPr algn="l"/>
              <a:r>
                <a:rPr lang="nl-NL" sz="900" baseline="0" noProof="1" smtClean="0">
                  <a:solidFill>
                    <a:schemeClr val="tx1"/>
                  </a:solidFill>
                </a:rPr>
                <a:t>Het zesde, zevende en achtste niveau lijnen uit onder resp. eerste, tweede en derde opsomming.</a:t>
              </a:r>
            </a:p>
            <a:p>
              <a:pPr algn="l"/>
              <a:r>
                <a:rPr lang="nl-NL" sz="900" baseline="0" noProof="1" smtClean="0">
                  <a:solidFill>
                    <a:schemeClr val="tx1"/>
                  </a:solidFill>
                </a:rPr>
                <a:t>Het negende niveau is een kleiner lettertype dat uitlijnt aan de linkermarge. Deze is geschikt voor bijvoorbeeld een bijschrift.</a:t>
              </a:r>
            </a:p>
            <a:p>
              <a:pPr algn="l"/>
              <a:endParaRPr lang="nl-NL" sz="900" baseline="0" noProof="1" smtClean="0">
                <a:solidFill>
                  <a:schemeClr val="tx1"/>
                </a:solidFill>
              </a:endParaRPr>
            </a:p>
            <a:p>
              <a:pPr algn="l"/>
              <a:r>
                <a:rPr lang="nl-NL" sz="900" b="1" baseline="0" noProof="1" smtClean="0">
                  <a:solidFill>
                    <a:schemeClr val="tx1"/>
                  </a:solidFill>
                </a:rPr>
                <a:t>Let op:</a:t>
              </a:r>
              <a:r>
                <a:rPr lang="nl-NL" sz="900" b="0" baseline="0" noProof="1" smtClean="0">
                  <a:solidFill>
                    <a:schemeClr val="tx1"/>
                  </a:solidFill>
                </a:rPr>
                <a:t>  Let op: wissel van stijl met de knoppen              voor lijstniveau verhogen of verlagen, of in MS Office met verkorte toetscombinatie Alt+Shift+← of Alt+Shift+→</a:t>
              </a:r>
            </a:p>
            <a:p>
              <a:pPr algn="l"/>
              <a:endParaRPr lang="nl-NL" sz="900" b="0" baseline="0" noProof="1" smtClean="0">
                <a:solidFill>
                  <a:schemeClr val="tx1"/>
                </a:solidFill>
              </a:endParaRPr>
            </a:p>
            <a:p>
              <a:pPr algn="l"/>
              <a:endParaRPr lang="nl-NL" sz="900" b="0" baseline="0" noProof="1" smtClean="0">
                <a:solidFill>
                  <a:schemeClr val="tx1"/>
                </a:solidFill>
              </a:endParaRPr>
            </a:p>
            <a:p>
              <a:pPr algn="l"/>
              <a:r>
                <a:rPr lang="nl-NL" sz="900" b="0" baseline="0" noProof="1" smtClean="0">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7706281" y="6489408"/>
            <a:ext cx="756000" cy="180000"/>
          </a:xfrm>
          <a:prstGeom prst="rect">
            <a:avLst/>
          </a:prstGeom>
        </p:spPr>
        <p:txBody>
          <a:bodyPr vert="horz" lIns="0" tIns="0" rIns="0" bIns="0" rtlCol="0" anchor="t"/>
          <a:lstStyle>
            <a:lvl1pPr algn="r">
              <a:defRPr sz="1000">
                <a:solidFill>
                  <a:schemeClr val="bg2"/>
                </a:solidFill>
              </a:defRPr>
            </a:lvl1pPr>
          </a:lstStyle>
          <a:p>
            <a:fld id="{285745A1-810E-4136-8CCA-08B0CFC5B405}" type="datetime1">
              <a:rPr lang="nl-NL" smtClean="0"/>
              <a:t>12-4-2018</a:t>
            </a:fld>
            <a:endParaRPr lang="nl-NL" dirty="0"/>
          </a:p>
        </p:txBody>
      </p:sp>
      <p:sp>
        <p:nvSpPr>
          <p:cNvPr id="5" name="Tijdelijke aanduiding voor voettekst 4"/>
          <p:cNvSpPr>
            <a:spLocks noGrp="1" noSelect="1"/>
          </p:cNvSpPr>
          <p:nvPr>
            <p:ph type="ftr" sz="quarter" idx="3"/>
          </p:nvPr>
        </p:nvSpPr>
        <p:spPr bwMode="gray">
          <a:xfrm>
            <a:off x="781563" y="6489408"/>
            <a:ext cx="6192000" cy="180000"/>
          </a:xfrm>
          <a:prstGeom prst="rect">
            <a:avLst/>
          </a:prstGeom>
        </p:spPr>
        <p:txBody>
          <a:bodyPr vert="horz" lIns="0" tIns="0" rIns="0" bIns="0" rtlCol="0" anchor="t"/>
          <a:lstStyle>
            <a:lvl1pPr algn="l">
              <a:defRPr sz="1000">
                <a:solidFill>
                  <a:schemeClr val="bg2"/>
                </a:solidFill>
              </a:defRPr>
            </a:lvl1pPr>
          </a:lstStyle>
          <a:p>
            <a:endParaRPr lang="nl-NL" dirty="0"/>
          </a:p>
        </p:txBody>
      </p:sp>
      <p:sp>
        <p:nvSpPr>
          <p:cNvPr id="6" name="Tijdelijke aanduiding voor dianummer 5"/>
          <p:cNvSpPr>
            <a:spLocks noGrp="1" noSelect="1"/>
          </p:cNvSpPr>
          <p:nvPr>
            <p:ph type="sldNum" sz="quarter" idx="4"/>
          </p:nvPr>
        </p:nvSpPr>
        <p:spPr bwMode="gray">
          <a:xfrm>
            <a:off x="8496808" y="6489408"/>
            <a:ext cx="288000" cy="180000"/>
          </a:xfrm>
          <a:prstGeom prst="rect">
            <a:avLst/>
          </a:prstGeom>
        </p:spPr>
        <p:txBody>
          <a:bodyPr vert="horz" lIns="0" tIns="0" rIns="0" bIns="0" rtlCol="0" anchor="t"/>
          <a:lstStyle>
            <a:lvl1pPr algn="l">
              <a:defRPr sz="1000">
                <a:solidFill>
                  <a:schemeClr val="bg2"/>
                </a:solidFill>
              </a:defRPr>
            </a:lvl1pPr>
          </a:lstStyle>
          <a:p>
            <a:r>
              <a:rPr lang="nl-NL" dirty="0" smtClean="0"/>
              <a:t>| </a:t>
            </a:r>
            <a:fld id="{5A73F218-DCB0-4894-9B51-05C25669D534}"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727" r:id="rId1"/>
    <p:sldLayoutId id="2147483719" r:id="rId2"/>
    <p:sldLayoutId id="2147483718" r:id="rId3"/>
    <p:sldLayoutId id="2147483728" r:id="rId4"/>
    <p:sldLayoutId id="2147483725" r:id="rId5"/>
    <p:sldLayoutId id="2147483730" r:id="rId6"/>
    <p:sldLayoutId id="2147483732" r:id="rId7"/>
    <p:sldLayoutId id="2147483720" r:id="rId8"/>
    <p:sldLayoutId id="2147483735" r:id="rId9"/>
    <p:sldLayoutId id="2147483722" r:id="rId10"/>
    <p:sldLayoutId id="2147483723" r:id="rId11"/>
    <p:sldLayoutId id="2147483736" r:id="rId12"/>
  </p:sldLayoutIdLst>
  <p:timing>
    <p:tnLst>
      <p:par>
        <p:cTn id="1" dur="indefinite" restart="never" nodeType="tmRoot"/>
      </p:par>
    </p:tnLst>
  </p:timing>
  <p:hf hdr="0" ftr="0" dt="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182563" y="163513"/>
            <a:ext cx="425450"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
        <p:nvSpPr>
          <p:cNvPr id="2" name="Tijdelijke aanduiding voor titel 1"/>
          <p:cNvSpPr>
            <a:spLocks noGrp="1" noSelect="1"/>
          </p:cNvSpPr>
          <p:nvPr>
            <p:ph type="title"/>
          </p:nvPr>
        </p:nvSpPr>
        <p:spPr bwMode="gray">
          <a:xfrm>
            <a:off x="781971" y="1998333"/>
            <a:ext cx="801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781563" y="3367563"/>
            <a:ext cx="801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p:nvGrpSpPr>
        <p:grpSpPr bwMode="gray">
          <a:xfrm>
            <a:off x="9252624" y="-47626"/>
            <a:ext cx="1609522"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900" noProof="1">
                  <a:solidFill>
                    <a:srgbClr val="000000"/>
                  </a:solidFill>
                </a:rPr>
                <a:t>Klik op het pijltje naast Nieuwe dia om een nieuwe dia aan te maken. Kies een van de indelingen.</a:t>
              </a:r>
            </a:p>
            <a:p>
              <a:endParaRPr lang="nl-NL" sz="900" noProof="1">
                <a:solidFill>
                  <a:srgbClr val="000000"/>
                </a:solidFill>
              </a:endParaRPr>
            </a:p>
            <a:p>
              <a:r>
                <a:rPr lang="nl-NL" sz="900" noProof="1">
                  <a:solidFill>
                    <a:srgbClr val="000000"/>
                  </a:solidFill>
                </a:rPr>
                <a:t>Klik op Indeling als de dia opnieuw moet worden aangepast aan de huidige indeling, of om een andere indeling toe te passen.</a:t>
              </a:r>
            </a:p>
            <a:p>
              <a:endParaRPr lang="nl-NL" sz="900" noProof="1">
                <a:solidFill>
                  <a:srgbClr val="000000"/>
                </a:solidFill>
              </a:endParaRPr>
            </a:p>
            <a:p>
              <a:r>
                <a:rPr lang="nl-NL" sz="900" noProof="1">
                  <a:solidFill>
                    <a:srgbClr val="000000"/>
                  </a:solidFill>
                </a:rPr>
                <a:t>De tekstvakken van de dia’s hebben allen 9 niveaus.</a:t>
              </a:r>
            </a:p>
            <a:p>
              <a:r>
                <a:rPr lang="nl-NL" sz="900" noProof="1">
                  <a:solidFill>
                    <a:srgbClr val="000000"/>
                  </a:solidFill>
                </a:rPr>
                <a:t>Eerste, tweede en derde niveau hebben een opsomming. Het vierde niveau is bold en geschikt voor een kopje.</a:t>
              </a:r>
            </a:p>
            <a:p>
              <a:r>
                <a:rPr lang="nl-NL" sz="900" noProof="1">
                  <a:solidFill>
                    <a:srgbClr val="000000"/>
                  </a:solidFill>
                </a:rPr>
                <a:t>Het vijfde niveau is voor de basistekst. Zowel niveau  vier als vijf lijnen automatisch uit aan de linkerkantlijn.</a:t>
              </a:r>
            </a:p>
            <a:p>
              <a:r>
                <a:rPr lang="nl-NL" sz="900" noProof="1">
                  <a:solidFill>
                    <a:srgbClr val="000000"/>
                  </a:solidFill>
                </a:rPr>
                <a:t>Het zesde, zevende en achtste niveau lijnen uit onder resp. eerste, tweede en derde opsomming.</a:t>
              </a:r>
            </a:p>
            <a:p>
              <a:r>
                <a:rPr lang="nl-NL" sz="900" noProof="1">
                  <a:solidFill>
                    <a:srgbClr val="000000"/>
                  </a:solidFill>
                </a:rPr>
                <a:t>Het negende niveau is een kleiner lettertype dat uitlijnt aan de linkermarge. Deze is geschikt voor bijvoorbeeld een bijschrift.</a:t>
              </a:r>
            </a:p>
            <a:p>
              <a:endParaRPr lang="nl-NL" sz="900" noProof="1">
                <a:solidFill>
                  <a:srgbClr val="000000"/>
                </a:solidFill>
              </a:endParaRPr>
            </a:p>
            <a:p>
              <a:r>
                <a:rPr lang="nl-NL" sz="900" b="1" noProof="1">
                  <a:solidFill>
                    <a:srgbClr val="000000"/>
                  </a:solidFill>
                </a:rPr>
                <a:t>Let op:</a:t>
              </a:r>
              <a:r>
                <a:rPr lang="nl-NL" sz="900" noProof="1">
                  <a:solidFill>
                    <a:srgbClr val="000000"/>
                  </a:solidFill>
                </a:rPr>
                <a:t>  Let op: wissel van stijl met de knoppen              voor lijstniveau verhogen of verlagen, of in MS Office met verkorte toetscombinatie Alt+Shift+← of Alt+Shift+→</a:t>
              </a:r>
            </a:p>
            <a:p>
              <a:endParaRPr lang="nl-NL" sz="900" noProof="1">
                <a:solidFill>
                  <a:srgbClr val="000000"/>
                </a:solidFill>
              </a:endParaRPr>
            </a:p>
            <a:p>
              <a:endParaRPr lang="nl-NL" sz="900" noProof="1">
                <a:solidFill>
                  <a:srgbClr val="000000"/>
                </a:solidFill>
              </a:endParaRPr>
            </a:p>
            <a:p>
              <a:r>
                <a:rPr lang="nl-NL" sz="900" noProof="1">
                  <a:solidFill>
                    <a:srgbClr val="000000"/>
                  </a:solidFill>
                </a:rPr>
                <a:t>Gebruik dus niet de standaard opsomming- knoppen van MS Office om de stijl te veranderen!</a:t>
              </a:r>
              <a:endParaRPr lang="nl-NL" sz="900" b="1" noProof="1">
                <a:solidFill>
                  <a:srgbClr val="000000"/>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7706281" y="6489408"/>
            <a:ext cx="756000" cy="180000"/>
          </a:xfrm>
          <a:prstGeom prst="rect">
            <a:avLst/>
          </a:prstGeom>
        </p:spPr>
        <p:txBody>
          <a:bodyPr vert="horz" lIns="0" tIns="0" rIns="0" bIns="0" rtlCol="0" anchor="t"/>
          <a:lstStyle>
            <a:lvl1pPr algn="r">
              <a:defRPr sz="1000">
                <a:solidFill>
                  <a:schemeClr val="bg2"/>
                </a:solidFill>
              </a:defRPr>
            </a:lvl1pPr>
          </a:lstStyle>
          <a:p>
            <a:fld id="{C73E1FF9-2FB8-47CF-B220-C3B35B22064C}" type="datetime1">
              <a:rPr lang="nl-NL" smtClean="0">
                <a:solidFill>
                  <a:srgbClr val="BEBEBE"/>
                </a:solidFill>
              </a:rPr>
              <a:t>12-4-2018</a:t>
            </a:fld>
            <a:endParaRPr lang="nl-NL" dirty="0">
              <a:solidFill>
                <a:srgbClr val="BEBEBE"/>
              </a:solidFill>
            </a:endParaRPr>
          </a:p>
        </p:txBody>
      </p:sp>
      <p:sp>
        <p:nvSpPr>
          <p:cNvPr id="5" name="Tijdelijke aanduiding voor voettekst 4"/>
          <p:cNvSpPr>
            <a:spLocks noGrp="1" noSelect="1"/>
          </p:cNvSpPr>
          <p:nvPr>
            <p:ph type="ftr" sz="quarter" idx="3"/>
          </p:nvPr>
        </p:nvSpPr>
        <p:spPr bwMode="gray">
          <a:xfrm>
            <a:off x="781563" y="6489408"/>
            <a:ext cx="6192000" cy="180000"/>
          </a:xfrm>
          <a:prstGeom prst="rect">
            <a:avLst/>
          </a:prstGeom>
        </p:spPr>
        <p:txBody>
          <a:bodyPr vert="horz" lIns="0" tIns="0" rIns="0" bIns="0" rtlCol="0" anchor="t"/>
          <a:lstStyle>
            <a:lvl1pPr algn="l">
              <a:defRPr sz="1000">
                <a:solidFill>
                  <a:schemeClr val="bg2"/>
                </a:solidFill>
              </a:defRPr>
            </a:lvl1pPr>
          </a:lstStyle>
          <a:p>
            <a:endParaRPr lang="nl-NL" dirty="0">
              <a:solidFill>
                <a:srgbClr val="BEBEBE"/>
              </a:solidFill>
            </a:endParaRPr>
          </a:p>
        </p:txBody>
      </p:sp>
      <p:sp>
        <p:nvSpPr>
          <p:cNvPr id="6" name="Tijdelijke aanduiding voor dianummer 5"/>
          <p:cNvSpPr>
            <a:spLocks noGrp="1" noSelect="1"/>
          </p:cNvSpPr>
          <p:nvPr>
            <p:ph type="sldNum" sz="quarter" idx="4"/>
          </p:nvPr>
        </p:nvSpPr>
        <p:spPr bwMode="gray">
          <a:xfrm>
            <a:off x="8496808" y="6489408"/>
            <a:ext cx="288000" cy="180000"/>
          </a:xfrm>
          <a:prstGeom prst="rect">
            <a:avLst/>
          </a:prstGeom>
        </p:spPr>
        <p:txBody>
          <a:bodyPr vert="horz" lIns="0" tIns="0" rIns="0" bIns="0" rtlCol="0" anchor="t"/>
          <a:lstStyle>
            <a:lvl1pPr algn="l">
              <a:defRPr sz="1000">
                <a:solidFill>
                  <a:schemeClr val="bg2"/>
                </a:solidFill>
              </a:defRPr>
            </a:lvl1p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142494852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berekenuwoverstap.n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berekenuwoverstap.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1044" y="1758948"/>
            <a:ext cx="7839427" cy="2318123"/>
          </a:xfrm>
        </p:spPr>
        <p:txBody>
          <a:bodyPr/>
          <a:lstStyle/>
          <a:p>
            <a:r>
              <a:rPr lang="nl-NL" sz="5000" dirty="0" smtClean="0"/>
              <a:t>Overstappen van voortdurende erfpacht naar</a:t>
            </a:r>
            <a:r>
              <a:rPr lang="nl-NL" sz="5000" dirty="0"/>
              <a:t/>
            </a:r>
            <a:br>
              <a:rPr lang="nl-NL" sz="5000" dirty="0"/>
            </a:br>
            <a:r>
              <a:rPr lang="nl-NL" sz="5000" dirty="0" smtClean="0"/>
              <a:t>eeuwigdurende erfpacht</a:t>
            </a:r>
            <a:br>
              <a:rPr lang="nl-NL" sz="5000" dirty="0" smtClean="0"/>
            </a:br>
            <a:r>
              <a:rPr lang="nl-NL" sz="5000" dirty="0" smtClean="0"/>
              <a:t/>
            </a:r>
            <a:br>
              <a:rPr lang="nl-NL" sz="5000" dirty="0" smtClean="0"/>
            </a:br>
            <a:r>
              <a:rPr lang="nl-NL" sz="4000" dirty="0" smtClean="0"/>
              <a:t/>
            </a:r>
            <a:br>
              <a:rPr lang="nl-NL" sz="4000" dirty="0" smtClean="0"/>
            </a:br>
            <a:r>
              <a:rPr lang="nl-NL" sz="2000" dirty="0" smtClean="0"/>
              <a:t> </a:t>
            </a:r>
            <a:r>
              <a:rPr lang="nl-NL" sz="1500" dirty="0" smtClean="0"/>
              <a:t/>
            </a:r>
            <a:br>
              <a:rPr lang="nl-NL" sz="1500" dirty="0" smtClean="0"/>
            </a:br>
            <a:r>
              <a:rPr lang="nl-NL" sz="3600" dirty="0" smtClean="0"/>
              <a:t/>
            </a:r>
            <a:br>
              <a:rPr lang="nl-NL" sz="3600" dirty="0" smtClean="0"/>
            </a:br>
            <a:endParaRPr lang="nl-NL" sz="3600" dirty="0"/>
          </a:p>
        </p:txBody>
      </p:sp>
      <p:sp>
        <p:nvSpPr>
          <p:cNvPr id="3" name="Ondertitel 2"/>
          <p:cNvSpPr>
            <a:spLocks noGrp="1"/>
          </p:cNvSpPr>
          <p:nvPr>
            <p:ph type="subTitle" idx="1"/>
          </p:nvPr>
        </p:nvSpPr>
        <p:spPr>
          <a:xfrm>
            <a:off x="981045" y="4581128"/>
            <a:ext cx="7344000" cy="775258"/>
          </a:xfrm>
        </p:spPr>
        <p:txBody>
          <a:bodyPr/>
          <a:lstStyle/>
          <a:p>
            <a:endParaRPr lang="nl-NL" sz="3200" dirty="0" smtClean="0"/>
          </a:p>
          <a:p>
            <a:endParaRPr lang="nl-NL" sz="1400" dirty="0"/>
          </a:p>
          <a:p>
            <a:endParaRPr lang="nl-NL" sz="2000" dirty="0" smtClean="0"/>
          </a:p>
          <a:p>
            <a:endParaRPr lang="nl-NL" sz="2000" dirty="0" smtClean="0"/>
          </a:p>
          <a:p>
            <a:r>
              <a:rPr lang="nl-NL" sz="2000" dirty="0" smtClean="0"/>
              <a:t>Jihane Abalhoussaien</a:t>
            </a:r>
          </a:p>
          <a:p>
            <a:r>
              <a:rPr lang="nl-NL" sz="2000" smtClean="0"/>
              <a:t>11 april 2018</a:t>
            </a:r>
            <a:endParaRPr lang="nl-NL" sz="2000" dirty="0"/>
          </a:p>
        </p:txBody>
      </p:sp>
    </p:spTree>
    <p:extLst>
      <p:ext uri="{BB962C8B-B14F-4D97-AF65-F5344CB8AC3E}">
        <p14:creationId xmlns:p14="http://schemas.microsoft.com/office/powerpoint/2010/main" val="993046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1044" y="1758948"/>
            <a:ext cx="7839427" cy="2318123"/>
          </a:xfrm>
        </p:spPr>
        <p:txBody>
          <a:bodyPr/>
          <a:lstStyle/>
          <a:p>
            <a:r>
              <a:rPr lang="nl-NL" sz="3600" dirty="0" smtClean="0"/>
              <a:t>Berekeningswijze en betalingsvormen bij overstap op eeuwigdurende erfpacht</a:t>
            </a:r>
            <a:r>
              <a:rPr lang="nl-NL" sz="5000" dirty="0" smtClean="0"/>
              <a:t/>
            </a:r>
            <a:br>
              <a:rPr lang="nl-NL" sz="5000" dirty="0" smtClean="0"/>
            </a:br>
            <a:r>
              <a:rPr lang="nl-NL" sz="5000" dirty="0" smtClean="0"/>
              <a:t/>
            </a:r>
            <a:br>
              <a:rPr lang="nl-NL" sz="5000" dirty="0" smtClean="0"/>
            </a:br>
            <a:r>
              <a:rPr lang="nl-NL" sz="4000" dirty="0" smtClean="0"/>
              <a:t/>
            </a:r>
            <a:br>
              <a:rPr lang="nl-NL" sz="4000" dirty="0" smtClean="0"/>
            </a:br>
            <a:r>
              <a:rPr lang="nl-NL" sz="2000" dirty="0" smtClean="0"/>
              <a:t> </a:t>
            </a:r>
            <a:r>
              <a:rPr lang="nl-NL" sz="1500" dirty="0" smtClean="0"/>
              <a:t/>
            </a:r>
            <a:br>
              <a:rPr lang="nl-NL" sz="1500" dirty="0" smtClean="0"/>
            </a:br>
            <a:r>
              <a:rPr lang="nl-NL" sz="3600" dirty="0" smtClean="0"/>
              <a:t/>
            </a:r>
            <a:br>
              <a:rPr lang="nl-NL" sz="3600" dirty="0" smtClean="0"/>
            </a:br>
            <a:endParaRPr lang="nl-NL" sz="3600" dirty="0"/>
          </a:p>
        </p:txBody>
      </p:sp>
      <p:sp>
        <p:nvSpPr>
          <p:cNvPr id="3" name="Ondertitel 2"/>
          <p:cNvSpPr>
            <a:spLocks noGrp="1"/>
          </p:cNvSpPr>
          <p:nvPr>
            <p:ph type="subTitle" idx="1"/>
          </p:nvPr>
        </p:nvSpPr>
        <p:spPr>
          <a:xfrm>
            <a:off x="981045" y="4581128"/>
            <a:ext cx="7344000" cy="775258"/>
          </a:xfrm>
        </p:spPr>
        <p:txBody>
          <a:bodyPr/>
          <a:lstStyle/>
          <a:p>
            <a:endParaRPr lang="nl-NL" sz="3200" dirty="0" smtClean="0"/>
          </a:p>
          <a:p>
            <a:endParaRPr lang="nl-NL" sz="1400" dirty="0"/>
          </a:p>
          <a:p>
            <a:endParaRPr lang="nl-NL" sz="2000" dirty="0" smtClean="0"/>
          </a:p>
          <a:p>
            <a:endParaRPr lang="nl-NL" sz="2000" dirty="0" smtClean="0"/>
          </a:p>
        </p:txBody>
      </p:sp>
    </p:spTree>
    <p:extLst>
      <p:ext uri="{BB962C8B-B14F-4D97-AF65-F5344CB8AC3E}">
        <p14:creationId xmlns:p14="http://schemas.microsoft.com/office/powerpoint/2010/main" val="427768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a:t>
            </a:r>
            <a:endParaRPr lang="nl-NL" dirty="0"/>
          </a:p>
        </p:txBody>
      </p:sp>
      <p:sp>
        <p:nvSpPr>
          <p:cNvPr id="3" name="Tijdelijke aanduiding voor inhoud 2"/>
          <p:cNvSpPr>
            <a:spLocks noGrp="1"/>
          </p:cNvSpPr>
          <p:nvPr>
            <p:ph idx="1"/>
          </p:nvPr>
        </p:nvSpPr>
        <p:spPr>
          <a:xfrm>
            <a:off x="755576" y="3068960"/>
            <a:ext cx="8010000" cy="2787175"/>
          </a:xfrm>
        </p:spPr>
        <p:txBody>
          <a:bodyPr/>
          <a:lstStyle/>
          <a:p>
            <a:r>
              <a:rPr lang="nl-NL" dirty="0" smtClean="0"/>
              <a:t>Hoe komt de berekening tot stand?</a:t>
            </a:r>
          </a:p>
          <a:p>
            <a:r>
              <a:rPr lang="nl-NL" dirty="0" smtClean="0"/>
              <a:t>Welke betalingsvormen zijn er? </a:t>
            </a:r>
          </a:p>
          <a:p>
            <a:r>
              <a:rPr lang="nl-NL" dirty="0" smtClean="0"/>
              <a:t>Is het overstapaanbod redelijk?</a:t>
            </a:r>
          </a:p>
          <a:p>
            <a:r>
              <a:rPr lang="nl-NL" dirty="0"/>
              <a:t>Praktische zaken bij overstap</a:t>
            </a:r>
          </a:p>
          <a:p>
            <a:pPr>
              <a:buFont typeface="Wingdings" panose="05000000000000000000" pitchFamily="2" charset="2"/>
              <a:buChar char="§"/>
            </a:pPr>
            <a:endParaRPr lang="nl-NL" dirty="0" smtClean="0"/>
          </a:p>
          <a:p>
            <a:pPr>
              <a:buFont typeface="Wingdings" panose="05000000000000000000" pitchFamily="2" charset="2"/>
              <a:buChar char="§"/>
            </a:pPr>
            <a:endParaRPr lang="nl-NL" dirty="0" smtClean="0"/>
          </a:p>
          <a:p>
            <a:pPr>
              <a:buFont typeface="Wingdings" panose="05000000000000000000" pitchFamily="2" charset="2"/>
              <a:buChar char="§"/>
            </a:pPr>
            <a:endParaRPr lang="nl-NL" dirty="0" smtClean="0"/>
          </a:p>
          <a:p>
            <a:pPr>
              <a:buFont typeface="Wingdings" panose="05000000000000000000" pitchFamily="2" charset="2"/>
              <a:buChar char="§"/>
            </a:pPr>
            <a:endParaRPr lang="nl-NL" dirty="0"/>
          </a:p>
        </p:txBody>
      </p:sp>
      <p:pic>
        <p:nvPicPr>
          <p:cNvPr id="4" name="Picture 2" descr="G:\OGA\G-OGA-UITWISSEL\Seline\Communicatie VES\Plaatjes VES januari 2017\GEO42-5_banner_[940x264]2.jpg"/>
          <p:cNvPicPr>
            <a:picLocks noChangeAspect="1" noChangeArrowheads="1"/>
          </p:cNvPicPr>
          <p:nvPr/>
        </p:nvPicPr>
        <p:blipFill rotWithShape="1">
          <a:blip r:embed="rId3">
            <a:extLst>
              <a:ext uri="{28A0092B-C50C-407E-A947-70E740481C1C}">
                <a14:useLocalDpi xmlns:a14="http://schemas.microsoft.com/office/drawing/2010/main" val="0"/>
              </a:ext>
            </a:extLst>
          </a:blip>
          <a:srcRect l="26042" r="30416"/>
          <a:stretch/>
        </p:blipFill>
        <p:spPr bwMode="auto">
          <a:xfrm>
            <a:off x="5292080" y="4289898"/>
            <a:ext cx="3851920" cy="256810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r>
              <a:rPr lang="nl-NL" dirty="0" smtClean="0"/>
              <a:t>| </a:t>
            </a:r>
            <a:fld id="{5A73F218-DCB0-4894-9B51-05C25669D534}" type="slidenum">
              <a:rPr lang="nl-NL" smtClean="0"/>
              <a:pPr/>
              <a:t>11</a:t>
            </a:fld>
            <a:endParaRPr lang="nl-NL" dirty="0"/>
          </a:p>
        </p:txBody>
      </p:sp>
    </p:spTree>
    <p:extLst>
      <p:ext uri="{BB962C8B-B14F-4D97-AF65-F5344CB8AC3E}">
        <p14:creationId xmlns:p14="http://schemas.microsoft.com/office/powerpoint/2010/main" val="991266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komt de berekening tot stand? </a:t>
            </a:r>
            <a:endParaRPr lang="nl-NL" dirty="0"/>
          </a:p>
        </p:txBody>
      </p:sp>
      <p:sp>
        <p:nvSpPr>
          <p:cNvPr id="3" name="Tijdelijke aanduiding voor inhoud 2"/>
          <p:cNvSpPr>
            <a:spLocks noGrp="1"/>
          </p:cNvSpPr>
          <p:nvPr>
            <p:ph idx="1"/>
          </p:nvPr>
        </p:nvSpPr>
        <p:spPr>
          <a:xfrm>
            <a:off x="781563" y="2996953"/>
            <a:ext cx="8010000" cy="3157786"/>
          </a:xfrm>
        </p:spPr>
        <p:txBody>
          <a:bodyPr/>
          <a:lstStyle/>
          <a:p>
            <a:r>
              <a:rPr lang="nl-NL" dirty="0" smtClean="0"/>
              <a:t>WOZ-waarde 2014 of 2015 (laagste wordt gebruikt)</a:t>
            </a:r>
          </a:p>
          <a:p>
            <a:endParaRPr lang="nl-NL" dirty="0" smtClean="0"/>
          </a:p>
          <a:p>
            <a:r>
              <a:rPr lang="nl-NL" dirty="0" smtClean="0"/>
              <a:t>Buurtstraatquote (BSQ)</a:t>
            </a:r>
          </a:p>
          <a:p>
            <a:endParaRPr lang="nl-NL" dirty="0" smtClean="0"/>
          </a:p>
          <a:p>
            <a:r>
              <a:rPr lang="nl-NL" dirty="0" smtClean="0"/>
              <a:t>10% korting op grondwaarde</a:t>
            </a:r>
          </a:p>
          <a:p>
            <a:endParaRPr lang="nl-NL" dirty="0" smtClean="0"/>
          </a:p>
          <a:p>
            <a:r>
              <a:rPr lang="nl-NL" dirty="0" smtClean="0"/>
              <a:t>Canonpercentage van 2,39% tot 2020</a:t>
            </a:r>
          </a:p>
          <a:p>
            <a:endParaRPr lang="nl-NL" dirty="0" smtClean="0"/>
          </a:p>
          <a:p>
            <a:r>
              <a:rPr lang="nl-NL" dirty="0" smtClean="0"/>
              <a:t>25% overstappremie </a:t>
            </a:r>
          </a:p>
          <a:p>
            <a:endParaRPr lang="nl-NL" dirty="0"/>
          </a:p>
        </p:txBody>
      </p:sp>
      <p:sp>
        <p:nvSpPr>
          <p:cNvPr id="4" name="Tijdelijke aanduiding voor dianummer 3"/>
          <p:cNvSpPr>
            <a:spLocks noGrp="1"/>
          </p:cNvSpPr>
          <p:nvPr>
            <p:ph type="sldNum" sz="quarter" idx="12"/>
          </p:nvPr>
        </p:nvSpPr>
        <p:spPr/>
        <p:txBody>
          <a:bodyPr/>
          <a:lstStyle/>
          <a:p>
            <a:r>
              <a:rPr lang="nl-NL" smtClean="0"/>
              <a:t>| </a:t>
            </a:r>
            <a:fld id="{5A73F218-DCB0-4894-9B51-05C25669D534}" type="slidenum">
              <a:rPr lang="nl-NL" smtClean="0"/>
              <a:pPr/>
              <a:t>12</a:t>
            </a:fld>
            <a:endParaRPr lang="nl-NL" dirty="0"/>
          </a:p>
        </p:txBody>
      </p:sp>
    </p:spTree>
    <p:extLst>
      <p:ext uri="{BB962C8B-B14F-4D97-AF65-F5344CB8AC3E}">
        <p14:creationId xmlns:p14="http://schemas.microsoft.com/office/powerpoint/2010/main" val="78090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827584" y="1151619"/>
            <a:ext cx="7451984" cy="542156"/>
          </a:xfrm>
          <a:prstGeom prst="rect">
            <a:avLst/>
          </a:prstGeom>
        </p:spPr>
        <p:txBody>
          <a:bodyPr vert="horz" lIns="0" tIns="0" rIns="0" bIns="0" rtlCol="0" anchor="t">
            <a:noAutofit/>
          </a:bodyPr>
          <a:lstStyle>
            <a:lvl1pPr algn="l" defTabSz="914400" rtl="0" eaLnBrk="1" latinLnBrk="0" hangingPunct="1">
              <a:spcBef>
                <a:spcPct val="0"/>
              </a:spcBef>
              <a:buNone/>
              <a:defRPr sz="3500" b="1" kern="1200">
                <a:solidFill>
                  <a:schemeClr val="accent1"/>
                </a:solidFill>
                <a:latin typeface="+mj-lt"/>
                <a:ea typeface="+mj-ea"/>
                <a:cs typeface="+mj-cs"/>
              </a:defRPr>
            </a:lvl1pPr>
          </a:lstStyle>
          <a:p>
            <a:r>
              <a:rPr lang="nl-NL" dirty="0" smtClean="0"/>
              <a:t>Grondquote</a:t>
            </a:r>
            <a:endParaRPr lang="nl-NL" dirty="0"/>
          </a:p>
        </p:txBody>
      </p:sp>
      <p:sp>
        <p:nvSpPr>
          <p:cNvPr id="2" name="Tijdelijke aanduiding voor dianummer 1"/>
          <p:cNvSpPr>
            <a:spLocks noGrp="1"/>
          </p:cNvSpPr>
          <p:nvPr>
            <p:ph type="sldNum" sz="quarter" idx="12"/>
          </p:nvPr>
        </p:nvSpPr>
        <p:spPr/>
        <p:txBody>
          <a:bodyPr/>
          <a:lstStyle/>
          <a:p>
            <a:r>
              <a:rPr lang="nl-NL" dirty="0" smtClean="0"/>
              <a:t>| </a:t>
            </a:r>
            <a:fld id="{5A73F218-DCB0-4894-9B51-05C25669D534}" type="slidenum">
              <a:rPr lang="nl-NL" smtClean="0"/>
              <a:pPr/>
              <a:t>13</a:t>
            </a:fld>
            <a:endParaRPr lang="nl-NL" dirty="0"/>
          </a:p>
        </p:txBody>
      </p:sp>
      <p:pic>
        <p:nvPicPr>
          <p:cNvPr id="19"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4286712"/>
            <a:ext cx="5329454" cy="2120094"/>
          </a:xfrm>
        </p:spPr>
      </p:pic>
      <p:sp>
        <p:nvSpPr>
          <p:cNvPr id="3" name="Tekstvak 2"/>
          <p:cNvSpPr txBox="1"/>
          <p:nvPr/>
        </p:nvSpPr>
        <p:spPr>
          <a:xfrm>
            <a:off x="827584" y="1984544"/>
            <a:ext cx="7776864" cy="2369880"/>
          </a:xfrm>
          <a:prstGeom prst="rect">
            <a:avLst/>
          </a:prstGeom>
          <a:noFill/>
        </p:spPr>
        <p:txBody>
          <a:bodyPr wrap="square" lIns="0" tIns="0" rIns="0" bIns="0" rtlCol="0">
            <a:spAutoFit/>
          </a:bodyPr>
          <a:lstStyle/>
          <a:p>
            <a:pPr marL="216000" indent="-216000">
              <a:buClr>
                <a:schemeClr val="accent1"/>
              </a:buClr>
              <a:buSzPct val="65000"/>
              <a:buFont typeface="Wingdings" pitchFamily="2" charset="2"/>
              <a:buChar char=""/>
            </a:pPr>
            <a:r>
              <a:rPr lang="nl-NL" sz="2200" dirty="0" smtClean="0"/>
              <a:t>WOZ-waarde − opstalwaarde = grondwaarde eigen grond</a:t>
            </a:r>
          </a:p>
          <a:p>
            <a:pPr marL="216000" indent="-216000">
              <a:buClr>
                <a:schemeClr val="accent1"/>
              </a:buClr>
              <a:buSzPct val="65000"/>
              <a:buFont typeface="Wingdings" pitchFamily="2" charset="2"/>
              <a:buChar char=""/>
            </a:pPr>
            <a:endParaRPr lang="nl-NL" sz="2200" dirty="0"/>
          </a:p>
          <a:p>
            <a:pPr marL="216000" indent="-216000">
              <a:buClr>
                <a:schemeClr val="accent1"/>
              </a:buClr>
              <a:buSzPct val="65000"/>
              <a:buFont typeface="Wingdings" pitchFamily="2" charset="2"/>
              <a:buChar char=""/>
            </a:pPr>
            <a:r>
              <a:rPr lang="nl-NL" sz="2200" dirty="0"/>
              <a:t>€ </a:t>
            </a:r>
            <a:r>
              <a:rPr lang="nl-NL" sz="2200" dirty="0" smtClean="0"/>
              <a:t>300.000 </a:t>
            </a:r>
            <a:r>
              <a:rPr lang="nl-NL" sz="2200" dirty="0"/>
              <a:t>- </a:t>
            </a:r>
            <a:r>
              <a:rPr lang="nl-NL" sz="2200" dirty="0" smtClean="0"/>
              <a:t>€ </a:t>
            </a:r>
            <a:r>
              <a:rPr lang="nl-NL" sz="2200" dirty="0"/>
              <a:t>180.000 </a:t>
            </a:r>
            <a:r>
              <a:rPr lang="nl-NL" sz="2200" dirty="0" smtClean="0"/>
              <a:t> = </a:t>
            </a:r>
            <a:r>
              <a:rPr lang="nl-NL" sz="2200" dirty="0"/>
              <a:t>€ 120.000 </a:t>
            </a:r>
          </a:p>
          <a:p>
            <a:pPr marL="216000" indent="-216000">
              <a:buClr>
                <a:schemeClr val="accent1"/>
              </a:buClr>
              <a:buSzPct val="65000"/>
              <a:buFont typeface="Wingdings" pitchFamily="2" charset="2"/>
              <a:buChar char=""/>
            </a:pPr>
            <a:endParaRPr lang="nl-NL" sz="2200" dirty="0"/>
          </a:p>
          <a:p>
            <a:pPr marL="216000" indent="-216000">
              <a:buClr>
                <a:schemeClr val="accent1"/>
              </a:buClr>
              <a:buSzPct val="65000"/>
              <a:buFont typeface="Wingdings" pitchFamily="2" charset="2"/>
              <a:buChar char=""/>
            </a:pPr>
            <a:r>
              <a:rPr lang="nl-NL" sz="2200" dirty="0"/>
              <a:t>Grondwaarde eigen grond / WOZ-waarde = grondquote</a:t>
            </a:r>
          </a:p>
          <a:p>
            <a:pPr marL="216000" indent="-216000">
              <a:buClr>
                <a:schemeClr val="accent1"/>
              </a:buClr>
              <a:buSzPct val="65000"/>
              <a:buFont typeface="Wingdings" pitchFamily="2" charset="2"/>
              <a:buChar char=""/>
            </a:pPr>
            <a:endParaRPr lang="nl-NL" sz="2200" dirty="0"/>
          </a:p>
          <a:p>
            <a:pPr marL="216000" indent="-216000">
              <a:buClr>
                <a:schemeClr val="accent1"/>
              </a:buClr>
              <a:buSzPct val="65000"/>
              <a:buFont typeface="Wingdings" pitchFamily="2" charset="2"/>
              <a:buChar char=""/>
            </a:pPr>
            <a:r>
              <a:rPr lang="nl-NL" sz="2200" dirty="0"/>
              <a:t>€ 120.000 </a:t>
            </a:r>
            <a:r>
              <a:rPr lang="nl-NL" sz="2200" dirty="0" smtClean="0"/>
              <a:t>/ </a:t>
            </a:r>
            <a:r>
              <a:rPr lang="nl-NL" sz="2200" dirty="0"/>
              <a:t>€ 300.000 </a:t>
            </a:r>
            <a:r>
              <a:rPr lang="nl-NL" sz="2200" dirty="0" smtClean="0"/>
              <a:t>= </a:t>
            </a:r>
            <a:r>
              <a:rPr lang="nl-NL" sz="2200" dirty="0"/>
              <a:t>40%</a:t>
            </a:r>
          </a:p>
        </p:txBody>
      </p:sp>
    </p:spTree>
    <p:extLst>
      <p:ext uri="{BB962C8B-B14F-4D97-AF65-F5344CB8AC3E}">
        <p14:creationId xmlns:p14="http://schemas.microsoft.com/office/powerpoint/2010/main" val="1173914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noGrp="1"/>
          </p:cNvSpPr>
          <p:nvPr>
            <p:ph type="title"/>
          </p:nvPr>
        </p:nvSpPr>
        <p:spPr>
          <a:xfrm>
            <a:off x="755576" y="1124744"/>
            <a:ext cx="7596000" cy="538609"/>
          </a:xfrm>
          <a:prstGeom prst="rect">
            <a:avLst/>
          </a:prstGeom>
          <a:noFill/>
        </p:spPr>
        <p:txBody>
          <a:bodyPr wrap="square" lIns="0" tIns="0" rIns="0" bIns="0" rtlCol="0">
            <a:spAutoFit/>
          </a:bodyPr>
          <a:lstStyle/>
          <a:p>
            <a:r>
              <a:rPr lang="nl-NL" dirty="0"/>
              <a:t>BSQ – </a:t>
            </a:r>
            <a:r>
              <a:rPr lang="nl-NL" dirty="0" smtClean="0"/>
              <a:t>Buurtstraatquote</a:t>
            </a:r>
            <a:endParaRPr lang="nl-NL" dirty="0"/>
          </a:p>
        </p:txBody>
      </p:sp>
      <p:sp>
        <p:nvSpPr>
          <p:cNvPr id="5" name="Rechthoek 4"/>
          <p:cNvSpPr/>
          <p:nvPr/>
        </p:nvSpPr>
        <p:spPr>
          <a:xfrm>
            <a:off x="150392" y="5157193"/>
            <a:ext cx="3125464" cy="12961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slide 1"/>
          <p:cNvPicPr>
            <a:picLocks noChangeAspect="1" noChangeArrowheads="1"/>
          </p:cNvPicPr>
          <p:nvPr/>
        </p:nvPicPr>
        <p:blipFill rotWithShape="1">
          <a:blip r:embed="rId2">
            <a:extLst>
              <a:ext uri="{28A0092B-C50C-407E-A947-70E740481C1C}">
                <a14:useLocalDpi xmlns:a14="http://schemas.microsoft.com/office/drawing/2010/main" val="0"/>
              </a:ext>
            </a:extLst>
          </a:blip>
          <a:srcRect l="45351" r="45689"/>
          <a:stretch/>
        </p:blipFill>
        <p:spPr bwMode="auto">
          <a:xfrm>
            <a:off x="2320782" y="2996998"/>
            <a:ext cx="955074" cy="3149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lide 1"/>
          <p:cNvPicPr>
            <a:picLocks noChangeAspect="1" noChangeArrowheads="1"/>
          </p:cNvPicPr>
          <p:nvPr/>
        </p:nvPicPr>
        <p:blipFill rotWithShape="1">
          <a:blip r:embed="rId2">
            <a:extLst>
              <a:ext uri="{28A0092B-C50C-407E-A947-70E740481C1C}">
                <a14:useLocalDpi xmlns:a14="http://schemas.microsoft.com/office/drawing/2010/main" val="0"/>
              </a:ext>
            </a:extLst>
          </a:blip>
          <a:srcRect l="45351" r="45689" b="1734"/>
          <a:stretch/>
        </p:blipFill>
        <p:spPr bwMode="auto">
          <a:xfrm>
            <a:off x="1384678" y="2825549"/>
            <a:ext cx="955074" cy="3321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lide 1"/>
          <p:cNvPicPr>
            <a:picLocks noChangeAspect="1" noChangeArrowheads="1"/>
          </p:cNvPicPr>
          <p:nvPr/>
        </p:nvPicPr>
        <p:blipFill rotWithShape="1">
          <a:blip r:embed="rId2">
            <a:extLst>
              <a:ext uri="{28A0092B-C50C-407E-A947-70E740481C1C}">
                <a14:useLocalDpi xmlns:a14="http://schemas.microsoft.com/office/drawing/2010/main" val="0"/>
              </a:ext>
            </a:extLst>
          </a:blip>
          <a:srcRect l="46380" r="45519"/>
          <a:stretch/>
        </p:blipFill>
        <p:spPr bwMode="auto">
          <a:xfrm>
            <a:off x="534350" y="3153382"/>
            <a:ext cx="863435" cy="299358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755576" y="5816297"/>
            <a:ext cx="432048" cy="276999"/>
          </a:xfrm>
          <a:prstGeom prst="rect">
            <a:avLst/>
          </a:prstGeom>
          <a:noFill/>
        </p:spPr>
        <p:txBody>
          <a:bodyPr wrap="square" lIns="0" tIns="0" rIns="0" bIns="0" rtlCol="0">
            <a:spAutoFit/>
          </a:bodyPr>
          <a:lstStyle/>
          <a:p>
            <a:r>
              <a:rPr lang="nl-NL" dirty="0" smtClean="0"/>
              <a:t>45%</a:t>
            </a:r>
            <a:endParaRPr lang="nl-NL" dirty="0"/>
          </a:p>
        </p:txBody>
      </p:sp>
      <p:sp>
        <p:nvSpPr>
          <p:cNvPr id="13" name="Tekstvak 12"/>
          <p:cNvSpPr txBox="1"/>
          <p:nvPr/>
        </p:nvSpPr>
        <p:spPr>
          <a:xfrm>
            <a:off x="1698564" y="5816297"/>
            <a:ext cx="713196" cy="276999"/>
          </a:xfrm>
          <a:prstGeom prst="rect">
            <a:avLst/>
          </a:prstGeom>
          <a:noFill/>
        </p:spPr>
        <p:txBody>
          <a:bodyPr wrap="square" lIns="0" tIns="0" rIns="0" bIns="0" rtlCol="0">
            <a:spAutoFit/>
          </a:bodyPr>
          <a:lstStyle/>
          <a:p>
            <a:r>
              <a:rPr lang="nl-NL" dirty="0" smtClean="0"/>
              <a:t>40%</a:t>
            </a:r>
            <a:endParaRPr lang="nl-NL" dirty="0"/>
          </a:p>
        </p:txBody>
      </p:sp>
      <p:sp>
        <p:nvSpPr>
          <p:cNvPr id="14" name="Tekstvak 13"/>
          <p:cNvSpPr txBox="1"/>
          <p:nvPr/>
        </p:nvSpPr>
        <p:spPr>
          <a:xfrm>
            <a:off x="2555776" y="5816297"/>
            <a:ext cx="576064" cy="276999"/>
          </a:xfrm>
          <a:prstGeom prst="rect">
            <a:avLst/>
          </a:prstGeom>
          <a:noFill/>
        </p:spPr>
        <p:txBody>
          <a:bodyPr wrap="square" lIns="0" tIns="0" rIns="0" bIns="0" rtlCol="0">
            <a:spAutoFit/>
          </a:bodyPr>
          <a:lstStyle/>
          <a:p>
            <a:r>
              <a:rPr lang="nl-NL" dirty="0" smtClean="0"/>
              <a:t>38%</a:t>
            </a:r>
            <a:endParaRPr lang="nl-NL" dirty="0"/>
          </a:p>
        </p:txBody>
      </p:sp>
      <p:sp>
        <p:nvSpPr>
          <p:cNvPr id="15" name="Tekstvak 14"/>
          <p:cNvSpPr txBox="1"/>
          <p:nvPr/>
        </p:nvSpPr>
        <p:spPr>
          <a:xfrm>
            <a:off x="971600" y="2394984"/>
            <a:ext cx="8352928" cy="276999"/>
          </a:xfrm>
          <a:prstGeom prst="rect">
            <a:avLst/>
          </a:prstGeom>
          <a:noFill/>
        </p:spPr>
        <p:txBody>
          <a:bodyPr wrap="square" lIns="0" tIns="0" rIns="0" bIns="0" rtlCol="0">
            <a:spAutoFit/>
          </a:bodyPr>
          <a:lstStyle/>
          <a:p>
            <a:r>
              <a:rPr lang="nl-NL" dirty="0" smtClean="0"/>
              <a:t>          Alle quota's van de buurtstraat samen</a:t>
            </a:r>
            <a:endParaRPr lang="nl-NL" dirty="0"/>
          </a:p>
        </p:txBody>
      </p:sp>
      <p:sp>
        <p:nvSpPr>
          <p:cNvPr id="16" name="Tekstvak 15"/>
          <p:cNvSpPr txBox="1"/>
          <p:nvPr/>
        </p:nvSpPr>
        <p:spPr>
          <a:xfrm>
            <a:off x="4258679" y="5274667"/>
            <a:ext cx="3960440" cy="553998"/>
          </a:xfrm>
          <a:prstGeom prst="rect">
            <a:avLst/>
          </a:prstGeom>
          <a:noFill/>
        </p:spPr>
        <p:txBody>
          <a:bodyPr wrap="square" lIns="0" tIns="0" rIns="0" bIns="0" rtlCol="0">
            <a:spAutoFit/>
          </a:bodyPr>
          <a:lstStyle/>
          <a:p>
            <a:r>
              <a:rPr lang="nl-NL" dirty="0" smtClean="0"/>
              <a:t>45% + 38% +38%</a:t>
            </a:r>
            <a:br>
              <a:rPr lang="nl-NL" dirty="0" smtClean="0"/>
            </a:br>
            <a:endParaRPr lang="nl-NL" dirty="0"/>
          </a:p>
        </p:txBody>
      </p:sp>
      <p:sp>
        <p:nvSpPr>
          <p:cNvPr id="18" name="Tekstvak 17"/>
          <p:cNvSpPr txBox="1"/>
          <p:nvPr/>
        </p:nvSpPr>
        <p:spPr>
          <a:xfrm>
            <a:off x="4427984" y="5672281"/>
            <a:ext cx="3960440" cy="276999"/>
          </a:xfrm>
          <a:prstGeom prst="rect">
            <a:avLst/>
          </a:prstGeom>
          <a:noFill/>
        </p:spPr>
        <p:txBody>
          <a:bodyPr wrap="square" lIns="0" tIns="0" rIns="0" bIns="0" rtlCol="0">
            <a:spAutoFit/>
          </a:bodyPr>
          <a:lstStyle/>
          <a:p>
            <a:r>
              <a:rPr lang="nl-NL" dirty="0" smtClean="0"/>
              <a:t>3 woningen</a:t>
            </a:r>
            <a:endParaRPr lang="nl-NL" dirty="0"/>
          </a:p>
        </p:txBody>
      </p:sp>
      <p:cxnSp>
        <p:nvCxnSpPr>
          <p:cNvPr id="20" name="Rechte verbindingslijn 19"/>
          <p:cNvCxnSpPr/>
          <p:nvPr/>
        </p:nvCxnSpPr>
        <p:spPr>
          <a:xfrm>
            <a:off x="4172998" y="5640329"/>
            <a:ext cx="178842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6057746" y="5409027"/>
            <a:ext cx="1512168" cy="384721"/>
          </a:xfrm>
          <a:prstGeom prst="rect">
            <a:avLst/>
          </a:prstGeom>
          <a:noFill/>
        </p:spPr>
        <p:txBody>
          <a:bodyPr wrap="square" lIns="0" tIns="0" rIns="0" bIns="0" rtlCol="0">
            <a:spAutoFit/>
          </a:bodyPr>
          <a:lstStyle/>
          <a:p>
            <a:r>
              <a:rPr lang="nl-NL" sz="2500" b="1" dirty="0" smtClean="0"/>
              <a:t>= 41%</a:t>
            </a:r>
            <a:endParaRPr lang="nl-NL" sz="2500" b="1" dirty="0"/>
          </a:p>
        </p:txBody>
      </p:sp>
      <p:sp>
        <p:nvSpPr>
          <p:cNvPr id="22" name="Tekstvak 21"/>
          <p:cNvSpPr txBox="1"/>
          <p:nvPr/>
        </p:nvSpPr>
        <p:spPr>
          <a:xfrm>
            <a:off x="1403648" y="2791961"/>
            <a:ext cx="3744416" cy="276999"/>
          </a:xfrm>
          <a:prstGeom prst="rect">
            <a:avLst/>
          </a:prstGeom>
          <a:noFill/>
        </p:spPr>
        <p:txBody>
          <a:bodyPr wrap="square" lIns="0" tIns="0" rIns="0" bIns="0" rtlCol="0">
            <a:spAutoFit/>
          </a:bodyPr>
          <a:lstStyle/>
          <a:p>
            <a:r>
              <a:rPr lang="nl-NL" dirty="0"/>
              <a:t>H</a:t>
            </a:r>
            <a:r>
              <a:rPr lang="nl-NL" dirty="0" smtClean="0"/>
              <a:t>et </a:t>
            </a:r>
            <a:r>
              <a:rPr lang="nl-NL" dirty="0"/>
              <a:t>aantal </a:t>
            </a:r>
            <a:r>
              <a:rPr lang="nl-NL" dirty="0" smtClean="0"/>
              <a:t>woningen in de buurtstraat</a:t>
            </a:r>
            <a:endParaRPr lang="nl-NL" dirty="0"/>
          </a:p>
        </p:txBody>
      </p:sp>
      <p:cxnSp>
        <p:nvCxnSpPr>
          <p:cNvPr id="23" name="Rechte verbindingslijn 22"/>
          <p:cNvCxnSpPr/>
          <p:nvPr/>
        </p:nvCxnSpPr>
        <p:spPr>
          <a:xfrm>
            <a:off x="971600" y="2708920"/>
            <a:ext cx="446449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4"/>
          <p:cNvSpPr txBox="1"/>
          <p:nvPr/>
        </p:nvSpPr>
        <p:spPr>
          <a:xfrm>
            <a:off x="5673427" y="2492896"/>
            <a:ext cx="2931021" cy="384721"/>
          </a:xfrm>
          <a:prstGeom prst="rect">
            <a:avLst/>
          </a:prstGeom>
          <a:noFill/>
        </p:spPr>
        <p:txBody>
          <a:bodyPr wrap="square" lIns="0" tIns="0" rIns="0" bIns="0" rtlCol="0">
            <a:spAutoFit/>
          </a:bodyPr>
          <a:lstStyle/>
          <a:p>
            <a:r>
              <a:rPr lang="nl-NL" sz="2500" b="1" dirty="0" smtClean="0"/>
              <a:t>= Buurtstraatquote</a:t>
            </a:r>
            <a:endParaRPr lang="nl-NL" sz="2500" b="1" dirty="0"/>
          </a:p>
        </p:txBody>
      </p:sp>
      <p:sp>
        <p:nvSpPr>
          <p:cNvPr id="2" name="Tijdelijke aanduiding voor dianummer 1"/>
          <p:cNvSpPr>
            <a:spLocks noGrp="1"/>
          </p:cNvSpPr>
          <p:nvPr>
            <p:ph type="sldNum" sz="quarter" idx="12"/>
          </p:nvPr>
        </p:nvSpPr>
        <p:spPr/>
        <p:txBody>
          <a:bodyPr/>
          <a:lstStyle/>
          <a:p>
            <a:r>
              <a:rPr lang="nl-NL" smtClean="0"/>
              <a:t>| </a:t>
            </a:r>
            <a:fld id="{5A73F218-DCB0-4894-9B51-05C25669D534}" type="slidenum">
              <a:rPr lang="nl-NL" smtClean="0"/>
              <a:pPr/>
              <a:t>14</a:t>
            </a:fld>
            <a:endParaRPr lang="nl-NL" dirty="0"/>
          </a:p>
        </p:txBody>
      </p:sp>
    </p:spTree>
    <p:extLst>
      <p:ext uri="{BB962C8B-B14F-4D97-AF65-F5344CB8AC3E}">
        <p14:creationId xmlns:p14="http://schemas.microsoft.com/office/powerpoint/2010/main" val="4111198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988840"/>
            <a:ext cx="8010525" cy="4392488"/>
          </a:xfrm>
        </p:spPr>
      </p:pic>
      <p:sp>
        <p:nvSpPr>
          <p:cNvPr id="4" name="Tijdelijke aanduiding voor dianummer 3"/>
          <p:cNvSpPr>
            <a:spLocks noGrp="1"/>
          </p:cNvSpPr>
          <p:nvPr>
            <p:ph type="sldNum" sz="quarter" idx="12"/>
          </p:nvPr>
        </p:nvSpPr>
        <p:spPr/>
        <p:txBody>
          <a:bodyPr/>
          <a:lstStyle/>
          <a:p>
            <a:r>
              <a:rPr lang="nl-NL" smtClean="0"/>
              <a:t>| </a:t>
            </a:r>
            <a:fld id="{5A73F218-DCB0-4894-9B51-05C25669D534}" type="slidenum">
              <a:rPr lang="nl-NL" smtClean="0"/>
              <a:pPr/>
              <a:t>15</a:t>
            </a:fld>
            <a:endParaRPr lang="nl-NL" dirty="0"/>
          </a:p>
        </p:txBody>
      </p:sp>
      <p:sp>
        <p:nvSpPr>
          <p:cNvPr id="6" name="Tekstvak 5"/>
          <p:cNvSpPr txBox="1"/>
          <p:nvPr/>
        </p:nvSpPr>
        <p:spPr>
          <a:xfrm>
            <a:off x="899592" y="1052736"/>
            <a:ext cx="6480720" cy="538609"/>
          </a:xfrm>
          <a:prstGeom prst="rect">
            <a:avLst/>
          </a:prstGeom>
          <a:noFill/>
        </p:spPr>
        <p:txBody>
          <a:bodyPr wrap="square" lIns="0" tIns="0" rIns="0" bIns="0" rtlCol="0">
            <a:spAutoFit/>
          </a:bodyPr>
          <a:lstStyle/>
          <a:p>
            <a:r>
              <a:rPr lang="nl-NL" sz="3500" b="1" dirty="0" smtClean="0">
                <a:solidFill>
                  <a:srgbClr val="FF0000"/>
                </a:solidFill>
              </a:rPr>
              <a:t>BSQ </a:t>
            </a:r>
            <a:r>
              <a:rPr lang="nl-NL" sz="3500" b="1" dirty="0">
                <a:solidFill>
                  <a:srgbClr val="FF0000"/>
                </a:solidFill>
              </a:rPr>
              <a:t>– </a:t>
            </a:r>
            <a:r>
              <a:rPr lang="nl-NL" sz="3500" b="1" dirty="0" err="1" smtClean="0">
                <a:solidFill>
                  <a:srgbClr val="FF0000"/>
                </a:solidFill>
              </a:rPr>
              <a:t>Kantershof</a:t>
            </a:r>
            <a:endParaRPr lang="nl-NL" sz="3500" b="1" dirty="0">
              <a:solidFill>
                <a:srgbClr val="FF0000"/>
              </a:solidFill>
            </a:endParaRPr>
          </a:p>
        </p:txBody>
      </p:sp>
    </p:spTree>
    <p:extLst>
      <p:ext uri="{BB962C8B-B14F-4D97-AF65-F5344CB8AC3E}">
        <p14:creationId xmlns:p14="http://schemas.microsoft.com/office/powerpoint/2010/main" val="338436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20" y="0"/>
            <a:ext cx="7187902" cy="700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r>
              <a:rPr lang="nl-NL" dirty="0" smtClean="0"/>
              <a:t>| </a:t>
            </a:r>
            <a:fld id="{5A73F218-DCB0-4894-9B51-05C25669D534}" type="slidenum">
              <a:rPr lang="nl-NL" smtClean="0"/>
              <a:pPr/>
              <a:t>16</a:t>
            </a:fld>
            <a:endParaRPr lang="nl-NL" dirty="0"/>
          </a:p>
        </p:txBody>
      </p:sp>
    </p:spTree>
    <p:extLst>
      <p:ext uri="{BB962C8B-B14F-4D97-AF65-F5344CB8AC3E}">
        <p14:creationId xmlns:p14="http://schemas.microsoft.com/office/powerpoint/2010/main" val="3799836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412776"/>
            <a:ext cx="8010000" cy="998984"/>
          </a:xfrm>
        </p:spPr>
        <p:txBody>
          <a:bodyPr/>
          <a:lstStyle/>
          <a:p>
            <a:r>
              <a:rPr lang="nl-NL" dirty="0"/>
              <a:t>B</a:t>
            </a:r>
            <a:r>
              <a:rPr lang="nl-NL" dirty="0" smtClean="0"/>
              <a:t>erekening kosten</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618812394"/>
              </p:ext>
            </p:extLst>
          </p:nvPr>
        </p:nvGraphicFramePr>
        <p:xfrm>
          <a:off x="683568" y="4437112"/>
          <a:ext cx="8010525" cy="1849120"/>
        </p:xfrm>
        <a:graphic>
          <a:graphicData uri="http://schemas.openxmlformats.org/drawingml/2006/table">
            <a:tbl>
              <a:tblPr firstRow="1" bandRow="1">
                <a:tableStyleId>{5C22544A-7EE6-4342-B048-85BDC9FD1C3A}</a:tableStyleId>
              </a:tblPr>
              <a:tblGrid>
                <a:gridCol w="2670175"/>
                <a:gridCol w="2670175"/>
                <a:gridCol w="2670175"/>
              </a:tblGrid>
              <a:tr h="0">
                <a:tc>
                  <a:txBody>
                    <a:bodyPr/>
                    <a:lstStyle/>
                    <a:p>
                      <a:r>
                        <a:rPr lang="nl-NL" dirty="0" smtClean="0"/>
                        <a:t>Verlengde</a:t>
                      </a:r>
                      <a:r>
                        <a:rPr lang="nl-NL" baseline="0" dirty="0" smtClean="0"/>
                        <a:t> Afkoop</a:t>
                      </a:r>
                      <a:endParaRPr lang="nl-NL" dirty="0"/>
                    </a:p>
                  </a:txBody>
                  <a:tcPr/>
                </a:tc>
                <a:tc>
                  <a:txBody>
                    <a:bodyPr/>
                    <a:lstStyle/>
                    <a:p>
                      <a:r>
                        <a:rPr lang="nl-NL" dirty="0" smtClean="0"/>
                        <a:t>Overstap</a:t>
                      </a:r>
                      <a:endParaRPr lang="nl-NL" dirty="0"/>
                    </a:p>
                  </a:txBody>
                  <a:tcPr/>
                </a:tc>
                <a:tc>
                  <a:txBody>
                    <a:bodyPr/>
                    <a:lstStyle/>
                    <a:p>
                      <a:r>
                        <a:rPr lang="nl-NL" dirty="0" smtClean="0"/>
                        <a:t>CHET 2023</a:t>
                      </a:r>
                      <a:endParaRPr lang="nl-NL" dirty="0"/>
                    </a:p>
                  </a:txBody>
                  <a:tcPr/>
                </a:tc>
              </a:tr>
              <a:tr h="370840">
                <a:tc>
                  <a:txBody>
                    <a:bodyPr/>
                    <a:lstStyle/>
                    <a:p>
                      <a:r>
                        <a:rPr lang="nl-NL" dirty="0" smtClean="0"/>
                        <a:t>WOZ-waarde: €</a:t>
                      </a:r>
                      <a:r>
                        <a:rPr lang="nl-NL" baseline="0" dirty="0" smtClean="0"/>
                        <a:t> 160.000</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WOZ-waarde: €</a:t>
                      </a:r>
                      <a:r>
                        <a:rPr lang="nl-NL" baseline="0" dirty="0" smtClean="0"/>
                        <a:t> 160.000</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WOZ-waarde: ? (2020)</a:t>
                      </a:r>
                      <a:endParaRPr lang="nl-NL" dirty="0"/>
                    </a:p>
                  </a:txBody>
                  <a:tcPr/>
                </a:tc>
              </a:tr>
              <a:tr h="370840">
                <a:tc>
                  <a:txBody>
                    <a:bodyPr/>
                    <a:lstStyle/>
                    <a:p>
                      <a:r>
                        <a:rPr lang="nl-NL" dirty="0" smtClean="0"/>
                        <a:t>BSQ: 5%</a:t>
                      </a:r>
                      <a:endParaRPr lang="nl-NL" dirty="0"/>
                    </a:p>
                  </a:txBody>
                  <a:tcPr/>
                </a:tc>
                <a:tc>
                  <a:txBody>
                    <a:bodyPr/>
                    <a:lstStyle/>
                    <a:p>
                      <a:r>
                        <a:rPr lang="nl-NL" dirty="0" smtClean="0"/>
                        <a:t>BSQ: 5%</a:t>
                      </a:r>
                      <a:endParaRPr lang="nl-NL" dirty="0"/>
                    </a:p>
                  </a:txBody>
                  <a:tcPr/>
                </a:tc>
                <a:tc>
                  <a:txBody>
                    <a:bodyPr/>
                    <a:lstStyle/>
                    <a:p>
                      <a:r>
                        <a:rPr lang="nl-NL" dirty="0" smtClean="0"/>
                        <a:t>BSQ:  ? (2020)</a:t>
                      </a:r>
                      <a:endParaRPr lang="nl-NL" dirty="0"/>
                    </a:p>
                  </a:txBody>
                  <a:tcPr/>
                </a:tc>
              </a:tr>
              <a:tr h="370840">
                <a:tc>
                  <a:txBody>
                    <a:bodyPr/>
                    <a:lstStyle/>
                    <a:p>
                      <a:r>
                        <a:rPr lang="nl-NL" dirty="0" smtClean="0"/>
                        <a:t>Afkoopsom: +/- € 6.300</a:t>
                      </a:r>
                      <a:endParaRPr lang="nl-NL" dirty="0"/>
                    </a:p>
                  </a:txBody>
                  <a:tcPr/>
                </a:tc>
                <a:tc>
                  <a:txBody>
                    <a:bodyPr/>
                    <a:lstStyle/>
                    <a:p>
                      <a:r>
                        <a:rPr lang="nl-NL" dirty="0" smtClean="0"/>
                        <a:t>Afkoopsom: +/-</a:t>
                      </a:r>
                      <a:r>
                        <a:rPr lang="nl-NL" baseline="0" dirty="0" smtClean="0"/>
                        <a:t> </a:t>
                      </a:r>
                      <a:r>
                        <a:rPr lang="nl-NL" dirty="0" smtClean="0"/>
                        <a:t>€ 4.800</a:t>
                      </a:r>
                      <a:endParaRPr lang="nl-NL" dirty="0"/>
                    </a:p>
                  </a:txBody>
                  <a:tcPr/>
                </a:tc>
                <a:tc>
                  <a:txBody>
                    <a:bodyPr/>
                    <a:lstStyle/>
                    <a:p>
                      <a:r>
                        <a:rPr lang="nl-NL" dirty="0" smtClean="0"/>
                        <a:t>Afkoopsom: ?</a:t>
                      </a:r>
                      <a:endParaRPr lang="nl-NL" dirty="0"/>
                    </a:p>
                  </a:txBody>
                  <a:tcPr/>
                </a:tc>
              </a:tr>
              <a:tr h="370840">
                <a:tc>
                  <a:txBody>
                    <a:bodyPr/>
                    <a:lstStyle/>
                    <a:p>
                      <a:r>
                        <a:rPr lang="nl-NL" dirty="0" smtClean="0"/>
                        <a:t>Jaarlijkse</a:t>
                      </a:r>
                      <a:r>
                        <a:rPr lang="nl-NL" baseline="0" dirty="0" smtClean="0"/>
                        <a:t> canon: n.v.t.</a:t>
                      </a:r>
                      <a:endParaRPr lang="nl-NL" dirty="0"/>
                    </a:p>
                  </a:txBody>
                  <a:tcPr/>
                </a:tc>
                <a:tc>
                  <a:txBody>
                    <a:bodyPr/>
                    <a:lstStyle/>
                    <a:p>
                      <a:r>
                        <a:rPr lang="nl-NL" dirty="0" smtClean="0"/>
                        <a:t>Jaarlijkse</a:t>
                      </a:r>
                      <a:r>
                        <a:rPr lang="nl-NL" baseline="0" dirty="0" smtClean="0"/>
                        <a:t> c</a:t>
                      </a:r>
                      <a:r>
                        <a:rPr lang="nl-NL" dirty="0" smtClean="0"/>
                        <a:t>anon: +/-</a:t>
                      </a:r>
                      <a:r>
                        <a:rPr lang="nl-NL" baseline="0" dirty="0" smtClean="0"/>
                        <a:t> </a:t>
                      </a:r>
                      <a:r>
                        <a:rPr lang="nl-NL" dirty="0" smtClean="0"/>
                        <a:t>€ 130</a:t>
                      </a:r>
                      <a:endParaRPr lang="nl-NL" dirty="0"/>
                    </a:p>
                  </a:txBody>
                  <a:tcPr/>
                </a:tc>
                <a:tc>
                  <a:txBody>
                    <a:bodyPr/>
                    <a:lstStyle/>
                    <a:p>
                      <a:r>
                        <a:rPr lang="nl-NL" dirty="0" smtClean="0"/>
                        <a:t>Jaarlijkse canon:</a:t>
                      </a:r>
                      <a:r>
                        <a:rPr lang="nl-NL" baseline="0" dirty="0" smtClean="0"/>
                        <a:t> ?</a:t>
                      </a:r>
                      <a:endParaRPr lang="nl-NL" dirty="0"/>
                    </a:p>
                  </a:txBody>
                  <a:tcPr/>
                </a:tc>
              </a:tr>
            </a:tbl>
          </a:graphicData>
        </a:graphic>
      </p:graphicFrame>
      <p:sp>
        <p:nvSpPr>
          <p:cNvPr id="4" name="Tijdelijke aanduiding voor dianummer 3"/>
          <p:cNvSpPr>
            <a:spLocks noGrp="1"/>
          </p:cNvSpPr>
          <p:nvPr>
            <p:ph type="sldNum" sz="quarter" idx="12"/>
          </p:nvPr>
        </p:nvSpPr>
        <p:spPr/>
        <p:txBody>
          <a:bodyPr/>
          <a:lstStyle/>
          <a:p>
            <a:r>
              <a:rPr lang="nl-NL" smtClean="0"/>
              <a:t>| </a:t>
            </a:r>
            <a:fld id="{5A73F218-DCB0-4894-9B51-05C25669D534}" type="slidenum">
              <a:rPr lang="nl-NL" smtClean="0"/>
              <a:pPr/>
              <a:t>17</a:t>
            </a:fld>
            <a:endParaRPr lang="nl-NL" dirty="0"/>
          </a:p>
        </p:txBody>
      </p:sp>
      <p:sp>
        <p:nvSpPr>
          <p:cNvPr id="7" name="Tekstvak 6"/>
          <p:cNvSpPr txBox="1"/>
          <p:nvPr/>
        </p:nvSpPr>
        <p:spPr>
          <a:xfrm>
            <a:off x="827584" y="2420888"/>
            <a:ext cx="8136904" cy="1692771"/>
          </a:xfrm>
          <a:prstGeom prst="rect">
            <a:avLst/>
          </a:prstGeom>
          <a:noFill/>
        </p:spPr>
        <p:txBody>
          <a:bodyPr wrap="square" lIns="0" tIns="0" rIns="0" bIns="0" rtlCol="0">
            <a:spAutoFit/>
          </a:bodyPr>
          <a:lstStyle/>
          <a:p>
            <a:pPr marL="216000" indent="-216000">
              <a:buClr>
                <a:schemeClr val="accent1"/>
              </a:buClr>
              <a:buSzPct val="65000"/>
              <a:buFont typeface="Wingdings" pitchFamily="2" charset="2"/>
              <a:buChar char=""/>
            </a:pPr>
            <a:r>
              <a:rPr lang="nl-NL" sz="2200" dirty="0" smtClean="0"/>
              <a:t>Afkooptool voor verlengde afkoop is tijdelijk offline</a:t>
            </a:r>
          </a:p>
          <a:p>
            <a:pPr marL="216000" indent="-216000">
              <a:buClr>
                <a:schemeClr val="accent1"/>
              </a:buClr>
              <a:buSzPct val="65000"/>
              <a:buFont typeface="Wingdings" pitchFamily="2" charset="2"/>
              <a:buChar char=""/>
            </a:pPr>
            <a:endParaRPr lang="nl-NL" sz="2200" dirty="0" smtClean="0"/>
          </a:p>
          <a:p>
            <a:pPr marL="216000" indent="-216000">
              <a:buClr>
                <a:schemeClr val="accent1"/>
              </a:buClr>
              <a:buSzPct val="65000"/>
              <a:buFont typeface="Wingdings" pitchFamily="2" charset="2"/>
              <a:buChar char=""/>
            </a:pPr>
            <a:r>
              <a:rPr lang="nl-NL" sz="2200" dirty="0"/>
              <a:t>Rekentool voor </a:t>
            </a:r>
            <a:r>
              <a:rPr lang="nl-NL" sz="2200" dirty="0" smtClean="0"/>
              <a:t>overstapkosten: </a:t>
            </a:r>
            <a:r>
              <a:rPr lang="nl-NL" sz="2200" dirty="0" smtClean="0">
                <a:hlinkClick r:id="rId2"/>
              </a:rPr>
              <a:t>www.berekenuwoverstap.nl</a:t>
            </a:r>
            <a:r>
              <a:rPr lang="nl-NL" sz="2200" dirty="0" smtClean="0"/>
              <a:t> </a:t>
            </a:r>
          </a:p>
          <a:p>
            <a:pPr marL="216000" indent="-216000">
              <a:buClr>
                <a:schemeClr val="accent1"/>
              </a:buClr>
              <a:buSzPct val="65000"/>
              <a:buFont typeface="Wingdings" pitchFamily="2" charset="2"/>
              <a:buChar char=""/>
            </a:pPr>
            <a:endParaRPr lang="nl-NL" sz="2200" dirty="0"/>
          </a:p>
          <a:p>
            <a:pPr marL="216000" indent="-216000">
              <a:buClr>
                <a:schemeClr val="accent1"/>
              </a:buClr>
              <a:buSzPct val="65000"/>
              <a:buFont typeface="Wingdings" pitchFamily="2" charset="2"/>
              <a:buChar char=""/>
            </a:pPr>
            <a:r>
              <a:rPr lang="nl-NL" sz="2200" dirty="0" smtClean="0"/>
              <a:t>Voorbeeld: Woning met een carport</a:t>
            </a:r>
            <a:endParaRPr lang="nl-NL" sz="2200" dirty="0"/>
          </a:p>
        </p:txBody>
      </p:sp>
    </p:spTree>
    <p:extLst>
      <p:ext uri="{BB962C8B-B14F-4D97-AF65-F5344CB8AC3E}">
        <p14:creationId xmlns:p14="http://schemas.microsoft.com/office/powerpoint/2010/main" val="339950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412776"/>
            <a:ext cx="7596000" cy="675006"/>
          </a:xfrm>
        </p:spPr>
        <p:txBody>
          <a:bodyPr/>
          <a:lstStyle/>
          <a:p>
            <a:r>
              <a:rPr lang="nl-NL" dirty="0" smtClean="0"/>
              <a:t> </a:t>
            </a:r>
            <a:br>
              <a:rPr lang="nl-NL" dirty="0" smtClean="0"/>
            </a:br>
            <a:r>
              <a:rPr lang="nl-NL" dirty="0" smtClean="0"/>
              <a:t>Huidig tijdvak afgekocht?</a:t>
            </a:r>
            <a:endParaRPr lang="nl-N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0"/>
            <a:ext cx="2389111" cy="208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2933884" y="2996952"/>
            <a:ext cx="1728192" cy="430887"/>
          </a:xfrm>
          <a:prstGeom prst="rect">
            <a:avLst/>
          </a:prstGeom>
          <a:noFill/>
        </p:spPr>
        <p:txBody>
          <a:bodyPr wrap="square" lIns="0" tIns="0" rIns="0" bIns="0" rtlCol="0">
            <a:spAutoFit/>
          </a:bodyPr>
          <a:lstStyle/>
          <a:p>
            <a:r>
              <a:rPr lang="nl-NL" sz="1400" b="1" dirty="0" smtClean="0"/>
              <a:t>Wat kiest erfpachter </a:t>
            </a:r>
            <a:br>
              <a:rPr lang="nl-NL" sz="1400" b="1" dirty="0" smtClean="0"/>
            </a:br>
            <a:r>
              <a:rPr lang="nl-NL" sz="1400" b="1" dirty="0" smtClean="0"/>
              <a:t>bij overstap?</a:t>
            </a:r>
            <a:endParaRPr lang="nl-NL" sz="1400" b="1" dirty="0"/>
          </a:p>
        </p:txBody>
      </p:sp>
      <p:sp>
        <p:nvSpPr>
          <p:cNvPr id="8" name="Tekstvak 7"/>
          <p:cNvSpPr txBox="1"/>
          <p:nvPr/>
        </p:nvSpPr>
        <p:spPr>
          <a:xfrm flipH="1">
            <a:off x="5220072" y="2996951"/>
            <a:ext cx="2232248" cy="430887"/>
          </a:xfrm>
          <a:prstGeom prst="rect">
            <a:avLst/>
          </a:prstGeom>
          <a:noFill/>
        </p:spPr>
        <p:txBody>
          <a:bodyPr wrap="square" lIns="0" tIns="0" rIns="0" bIns="0" rtlCol="0">
            <a:spAutoFit/>
          </a:bodyPr>
          <a:lstStyle/>
          <a:p>
            <a:r>
              <a:rPr lang="nl-NL" sz="1400" b="1" dirty="0" smtClean="0"/>
              <a:t>Hoe wordt de keuze financieel afgehandeld? </a:t>
            </a:r>
            <a:endParaRPr lang="nl-NL" sz="14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60" y="3573016"/>
            <a:ext cx="8600431" cy="203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r>
              <a:rPr lang="nl-NL" smtClean="0"/>
              <a:t>| </a:t>
            </a:r>
            <a:fld id="{5A73F218-DCB0-4894-9B51-05C25669D534}" type="slidenum">
              <a:rPr lang="nl-NL" smtClean="0"/>
              <a:pPr/>
              <a:t>18</a:t>
            </a:fld>
            <a:endParaRPr lang="nl-NL" dirty="0"/>
          </a:p>
        </p:txBody>
      </p:sp>
    </p:spTree>
    <p:extLst>
      <p:ext uri="{BB962C8B-B14F-4D97-AF65-F5344CB8AC3E}">
        <p14:creationId xmlns:p14="http://schemas.microsoft.com/office/powerpoint/2010/main" val="3726316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Betaalt u nu jaarlijks canon?</a:t>
            </a:r>
            <a:endParaRPr lang="nl-NL" dirty="0"/>
          </a:p>
        </p:txBody>
      </p:sp>
      <p:sp>
        <p:nvSpPr>
          <p:cNvPr id="3" name="Tijdelijke aanduiding voor inhoud 2"/>
          <p:cNvSpPr>
            <a:spLocks noGrp="1"/>
          </p:cNvSpPr>
          <p:nvPr>
            <p:ph idx="1"/>
          </p:nvPr>
        </p:nvSpPr>
        <p:spPr/>
        <p:txBody>
          <a:bodyPr/>
          <a:lstStyle/>
          <a:p>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84984"/>
            <a:ext cx="8430425"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19</a:t>
            </a:fld>
            <a:endParaRPr lang="nl-NL" dirty="0"/>
          </a:p>
        </p:txBody>
      </p:sp>
    </p:spTree>
    <p:extLst>
      <p:ext uri="{BB962C8B-B14F-4D97-AF65-F5344CB8AC3E}">
        <p14:creationId xmlns:p14="http://schemas.microsoft.com/office/powerpoint/2010/main" val="282823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a:t>
            </a:r>
            <a:endParaRPr lang="nl-NL" dirty="0"/>
          </a:p>
        </p:txBody>
      </p:sp>
      <p:sp>
        <p:nvSpPr>
          <p:cNvPr id="3" name="Tijdelijke aanduiding voor inhoud 2"/>
          <p:cNvSpPr>
            <a:spLocks noGrp="1"/>
          </p:cNvSpPr>
          <p:nvPr>
            <p:ph idx="1"/>
          </p:nvPr>
        </p:nvSpPr>
        <p:spPr>
          <a:xfrm>
            <a:off x="755576" y="3068960"/>
            <a:ext cx="8010000" cy="2787175"/>
          </a:xfrm>
        </p:spPr>
        <p:txBody>
          <a:bodyPr/>
          <a:lstStyle/>
          <a:p>
            <a:r>
              <a:rPr lang="nl-NL" dirty="0" smtClean="0"/>
              <a:t>Wat is erfpacht?</a:t>
            </a:r>
          </a:p>
          <a:p>
            <a:r>
              <a:rPr lang="nl-NL" dirty="0" smtClean="0"/>
              <a:t>Wie kunnen er overstappen?</a:t>
            </a:r>
          </a:p>
          <a:p>
            <a:r>
              <a:rPr lang="nl-NL" dirty="0" smtClean="0"/>
              <a:t>Hoe werkt overstappen?</a:t>
            </a:r>
          </a:p>
          <a:p>
            <a:pPr marL="0" indent="0">
              <a:buNone/>
            </a:pPr>
            <a:r>
              <a:rPr lang="nl-NL" dirty="0" smtClean="0"/>
              <a:t/>
            </a:r>
            <a:br>
              <a:rPr lang="nl-NL" dirty="0" smtClean="0"/>
            </a:br>
            <a:endParaRPr lang="nl-NL" dirty="0" smtClean="0"/>
          </a:p>
          <a:p>
            <a:pPr marL="0" indent="0">
              <a:buNone/>
            </a:pPr>
            <a:endParaRPr lang="nl-NL" dirty="0"/>
          </a:p>
        </p:txBody>
      </p:sp>
      <p:pic>
        <p:nvPicPr>
          <p:cNvPr id="4" name="Picture 2" descr="G:\OGA\G-OGA-UITWISSEL\Seline\Communicatie VES\Plaatjes VES januari 2017\GEO42-5_banner_[940x264]2.jpg"/>
          <p:cNvPicPr>
            <a:picLocks noChangeAspect="1" noChangeArrowheads="1"/>
          </p:cNvPicPr>
          <p:nvPr/>
        </p:nvPicPr>
        <p:blipFill rotWithShape="1">
          <a:blip r:embed="rId3">
            <a:extLst>
              <a:ext uri="{28A0092B-C50C-407E-A947-70E740481C1C}">
                <a14:useLocalDpi xmlns:a14="http://schemas.microsoft.com/office/drawing/2010/main" val="0"/>
              </a:ext>
            </a:extLst>
          </a:blip>
          <a:srcRect l="26042" r="30416"/>
          <a:stretch/>
        </p:blipFill>
        <p:spPr bwMode="auto">
          <a:xfrm>
            <a:off x="5292080" y="4289898"/>
            <a:ext cx="3851920" cy="256810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r>
              <a:rPr lang="nl-NL" dirty="0" smtClean="0"/>
              <a:t>| </a:t>
            </a:r>
            <a:fld id="{5A73F218-DCB0-4894-9B51-05C25669D534}" type="slidenum">
              <a:rPr lang="nl-NL" smtClean="0"/>
              <a:pPr/>
              <a:t>2</a:t>
            </a:fld>
            <a:endParaRPr lang="nl-NL" dirty="0"/>
          </a:p>
        </p:txBody>
      </p:sp>
    </p:spTree>
    <p:extLst>
      <p:ext uri="{BB962C8B-B14F-4D97-AF65-F5344CB8AC3E}">
        <p14:creationId xmlns:p14="http://schemas.microsoft.com/office/powerpoint/2010/main" val="3248098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Afkoop of jaarlijkse betaling mogelijk</a:t>
            </a:r>
            <a:endParaRPr lang="nl-NL" dirty="0"/>
          </a:p>
        </p:txBody>
      </p:sp>
      <p:sp>
        <p:nvSpPr>
          <p:cNvPr id="3" name="Tijdelijke aanduiding voor inhoud 2"/>
          <p:cNvSpPr>
            <a:spLocks noGrp="1"/>
          </p:cNvSpPr>
          <p:nvPr>
            <p:ph idx="1"/>
          </p:nvPr>
        </p:nvSpPr>
        <p:spPr>
          <a:xfrm>
            <a:off x="781563" y="3212977"/>
            <a:ext cx="8010000" cy="2941762"/>
          </a:xfrm>
        </p:spPr>
        <p:txBody>
          <a:bodyPr/>
          <a:lstStyle/>
          <a:p>
            <a:r>
              <a:rPr lang="nl-NL" dirty="0" smtClean="0"/>
              <a:t>Jaarlijks eeuwigdurende canon is ook mogelijk. Afkopen is dus niet verplicht maar een optie. Afkopen kan later altijd nog.</a:t>
            </a:r>
          </a:p>
          <a:p>
            <a:r>
              <a:rPr lang="nl-NL" dirty="0" smtClean="0"/>
              <a:t>U moet bij een overstap altijd langs de notaris. </a:t>
            </a:r>
          </a:p>
          <a:p>
            <a:r>
              <a:rPr lang="nl-NL" dirty="0" smtClean="0"/>
              <a:t>Kiest u voor afkoop, dan betaalt u op moment van </a:t>
            </a:r>
            <a:r>
              <a:rPr lang="nl-NL" dirty="0"/>
              <a:t>o</a:t>
            </a:r>
            <a:r>
              <a:rPr lang="nl-NL" dirty="0" smtClean="0"/>
              <a:t>verstap gehele afkoopsom.</a:t>
            </a:r>
          </a:p>
          <a:p>
            <a:r>
              <a:rPr lang="nl-NL" dirty="0" smtClean="0"/>
              <a:t>Kiest u voor een jaarlijkse eeuwigdurende canon, dan betaalt u de canon vanaf einde huidig tijdvak.</a:t>
            </a:r>
          </a:p>
          <a:p>
            <a:r>
              <a:rPr lang="nl-NL" dirty="0" smtClean="0"/>
              <a:t>Stapt u over op eeuwigdurende erfpacht? Dan geldt dit automatisch ook voor evt. toekomstige erfpachters. </a:t>
            </a:r>
          </a:p>
          <a:p>
            <a:endParaRPr lang="nl-NL" dirty="0" smtClean="0"/>
          </a:p>
          <a:p>
            <a:endParaRPr lang="nl-NL" dirty="0" smtClean="0"/>
          </a:p>
          <a:p>
            <a:endParaRPr lang="nl-NL" dirty="0"/>
          </a:p>
        </p:txBody>
      </p:sp>
      <p:sp>
        <p:nvSpPr>
          <p:cNvPr id="4" name="Tijdelijke aanduiding voor dianummer 3"/>
          <p:cNvSpPr>
            <a:spLocks noGrp="1"/>
          </p:cNvSpPr>
          <p:nvPr>
            <p:ph type="sldNum" sz="quarter" idx="12"/>
          </p:nvPr>
        </p:nvSpPr>
        <p:spPr/>
        <p:txBody>
          <a:bodyPr/>
          <a:lstStyle/>
          <a:p>
            <a:r>
              <a:rPr lang="nl-NL" smtClean="0"/>
              <a:t>| </a:t>
            </a:r>
            <a:fld id="{5A73F218-DCB0-4894-9B51-05C25669D534}" type="slidenum">
              <a:rPr lang="nl-NL" smtClean="0"/>
              <a:pPr/>
              <a:t>20</a:t>
            </a:fld>
            <a:endParaRPr lang="nl-NL" dirty="0"/>
          </a:p>
        </p:txBody>
      </p:sp>
    </p:spTree>
    <p:extLst>
      <p:ext uri="{BB962C8B-B14F-4D97-AF65-F5344CB8AC3E}">
        <p14:creationId xmlns:p14="http://schemas.microsoft.com/office/powerpoint/2010/main" val="313624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 overstapaanbod redelijk?</a:t>
            </a:r>
            <a:endParaRPr lang="nl-NL" dirty="0"/>
          </a:p>
        </p:txBody>
      </p:sp>
      <p:sp>
        <p:nvSpPr>
          <p:cNvPr id="3" name="Tijdelijke aanduiding voor inhoud 2"/>
          <p:cNvSpPr>
            <a:spLocks noGrp="1"/>
          </p:cNvSpPr>
          <p:nvPr>
            <p:ph idx="1"/>
          </p:nvPr>
        </p:nvSpPr>
        <p:spPr>
          <a:xfrm>
            <a:off x="4716015" y="3140968"/>
            <a:ext cx="4032449" cy="3297777"/>
          </a:xfrm>
        </p:spPr>
        <p:txBody>
          <a:bodyPr/>
          <a:lstStyle/>
          <a:p>
            <a:r>
              <a:rPr lang="nl-NL" dirty="0" smtClean="0"/>
              <a:t>Als u voor 2020 tussentijds overstapt bent u zeker van</a:t>
            </a:r>
            <a:br>
              <a:rPr lang="nl-NL" dirty="0" smtClean="0"/>
            </a:br>
            <a:r>
              <a:rPr lang="nl-NL" dirty="0" smtClean="0"/>
              <a:t>- relatief lage WOZ van 2014/2015</a:t>
            </a:r>
            <a:br>
              <a:rPr lang="nl-NL" dirty="0" smtClean="0"/>
            </a:br>
            <a:r>
              <a:rPr lang="nl-NL" dirty="0" smtClean="0"/>
              <a:t>- lage canonpercentage 2,39%</a:t>
            </a:r>
            <a:r>
              <a:rPr lang="nl-NL" dirty="0"/>
              <a:t/>
            </a:r>
            <a:br>
              <a:rPr lang="nl-NL" dirty="0"/>
            </a:br>
            <a:r>
              <a:rPr lang="nl-NL" dirty="0" smtClean="0"/>
              <a:t>- overstappremie van 25%</a:t>
            </a:r>
          </a:p>
          <a:p>
            <a:r>
              <a:rPr lang="nl-NL" dirty="0" smtClean="0"/>
              <a:t>Er is nog geen zekerheid over wat er gebeurt na 2020. Wel zeker: WOZ 2018 en herziening canonpercentage.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24944"/>
            <a:ext cx="3672408" cy="334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21</a:t>
            </a:fld>
            <a:endParaRPr lang="nl-NL" dirty="0"/>
          </a:p>
        </p:txBody>
      </p:sp>
    </p:spTree>
    <p:extLst>
      <p:ext uri="{BB962C8B-B14F-4D97-AF65-F5344CB8AC3E}">
        <p14:creationId xmlns:p14="http://schemas.microsoft.com/office/powerpoint/2010/main" val="2323751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Praktische zaken bij overstap</a:t>
            </a:r>
            <a:endParaRPr lang="nl-NL" dirty="0"/>
          </a:p>
        </p:txBody>
      </p:sp>
      <p:sp>
        <p:nvSpPr>
          <p:cNvPr id="3" name="Tijdelijke aanduiding voor inhoud 2"/>
          <p:cNvSpPr>
            <a:spLocks noGrp="1"/>
          </p:cNvSpPr>
          <p:nvPr>
            <p:ph idx="1"/>
          </p:nvPr>
        </p:nvSpPr>
        <p:spPr>
          <a:xfrm>
            <a:off x="4716016" y="3068960"/>
            <a:ext cx="4032449" cy="3301803"/>
          </a:xfrm>
        </p:spPr>
        <p:txBody>
          <a:bodyPr/>
          <a:lstStyle/>
          <a:p>
            <a:pPr marL="0" indent="0">
              <a:buNone/>
            </a:pPr>
            <a:endParaRPr lang="nl-NL" sz="800" dirty="0" smtClean="0"/>
          </a:p>
          <a:p>
            <a:r>
              <a:rPr lang="nl-NL" dirty="0" smtClean="0"/>
              <a:t>Standaardprocedure is aanvraag voor overstappen via het Overstapportaal</a:t>
            </a:r>
          </a:p>
          <a:p>
            <a:r>
              <a:rPr lang="nl-NL" dirty="0"/>
              <a:t>A</a:t>
            </a:r>
            <a:r>
              <a:rPr lang="nl-NL" dirty="0" smtClean="0"/>
              <a:t>ls u aanhorigheden heeft doet u een aanvraag via de e-mail</a:t>
            </a:r>
            <a:endParaRPr lang="nl-NL" dirty="0"/>
          </a:p>
          <a:p>
            <a:r>
              <a:rPr lang="nl-NL" dirty="0" smtClean="0"/>
              <a:t>U betaalt zelf de aktekosten</a:t>
            </a:r>
            <a:endParaRPr lang="nl-NL" sz="8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15" y="3361184"/>
            <a:ext cx="35337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22</a:t>
            </a:fld>
            <a:endParaRPr lang="nl-NL" dirty="0"/>
          </a:p>
        </p:txBody>
      </p:sp>
    </p:spTree>
    <p:extLst>
      <p:ext uri="{BB962C8B-B14F-4D97-AF65-F5344CB8AC3E}">
        <p14:creationId xmlns:p14="http://schemas.microsoft.com/office/powerpoint/2010/main" val="3877693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b="1" dirty="0" smtClean="0"/>
              <a:t>Vragen?</a:t>
            </a:r>
            <a:endParaRPr lang="nl-NL" dirty="0"/>
          </a:p>
          <a:p>
            <a:endParaRPr lang="nl-NL" sz="2800" b="1" dirty="0" smtClean="0"/>
          </a:p>
          <a:p>
            <a:r>
              <a:rPr lang="nl-NL" sz="2800" b="1" dirty="0" smtClean="0"/>
              <a:t>Mail</a:t>
            </a:r>
            <a:r>
              <a:rPr lang="nl-NL" sz="2800" b="1" dirty="0"/>
              <a:t>: </a:t>
            </a:r>
            <a:r>
              <a:rPr lang="nl-NL" sz="2800" b="1" u="sng" dirty="0">
                <a:solidFill>
                  <a:schemeClr val="tx2"/>
                </a:solidFill>
              </a:rPr>
              <a:t>overstaperfpacht@amsterdam.nl </a:t>
            </a:r>
            <a:r>
              <a:rPr lang="nl-NL" sz="2800" b="1" dirty="0"/>
              <a:t>Telefoon: 14 020 </a:t>
            </a:r>
          </a:p>
        </p:txBody>
      </p:sp>
    </p:spTree>
    <p:extLst>
      <p:ext uri="{BB962C8B-B14F-4D97-AF65-F5344CB8AC3E}">
        <p14:creationId xmlns:p14="http://schemas.microsoft.com/office/powerpoint/2010/main" val="3112707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erfpacht?</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623" y="2780928"/>
            <a:ext cx="4818881" cy="382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jdelijke aanduiding voor inhoud 4"/>
          <p:cNvSpPr>
            <a:spLocks noGrp="1"/>
          </p:cNvSpPr>
          <p:nvPr>
            <p:ph idx="1"/>
          </p:nvPr>
        </p:nvSpPr>
        <p:spPr>
          <a:xfrm>
            <a:off x="755576" y="2851337"/>
            <a:ext cx="8010000" cy="2787175"/>
          </a:xfrm>
        </p:spPr>
        <p:txBody>
          <a:bodyPr/>
          <a:lstStyle/>
          <a:p>
            <a:r>
              <a:rPr lang="nl-NL" sz="2000" dirty="0" smtClean="0"/>
              <a:t>80% van grond in Amsterdam</a:t>
            </a:r>
          </a:p>
          <a:p>
            <a:pPr marL="0" indent="0">
              <a:buNone/>
            </a:pPr>
            <a:r>
              <a:rPr lang="nl-NL" sz="2000" dirty="0" smtClean="0"/>
              <a:t>is eigendom van de gemeente</a:t>
            </a:r>
          </a:p>
          <a:p>
            <a:pPr marL="0" indent="0">
              <a:buNone/>
            </a:pPr>
            <a:endParaRPr lang="nl-NL" sz="2000" dirty="0"/>
          </a:p>
          <a:p>
            <a:r>
              <a:rPr lang="nl-NL" sz="2000" dirty="0" smtClean="0"/>
              <a:t>U betaalt een jaarlijkse </a:t>
            </a:r>
            <a:endParaRPr lang="nl-NL" sz="2000" dirty="0"/>
          </a:p>
          <a:p>
            <a:pPr marL="0" indent="0">
              <a:buNone/>
            </a:pPr>
            <a:r>
              <a:rPr lang="nl-NL" sz="2000" dirty="0" smtClean="0"/>
              <a:t>canon </a:t>
            </a:r>
            <a:r>
              <a:rPr lang="nl-NL" sz="2000" dirty="0"/>
              <a:t>of </a:t>
            </a:r>
            <a:r>
              <a:rPr lang="nl-NL" sz="2000" dirty="0" smtClean="0"/>
              <a:t> kunt de canonbedragen </a:t>
            </a:r>
            <a:endParaRPr lang="nl-NL" sz="2000" dirty="0"/>
          </a:p>
          <a:p>
            <a:pPr marL="0" indent="0">
              <a:buNone/>
            </a:pPr>
            <a:r>
              <a:rPr lang="nl-NL" sz="2000" dirty="0"/>
              <a:t>in 1 keer </a:t>
            </a:r>
            <a:r>
              <a:rPr lang="nl-NL" sz="2000" dirty="0" smtClean="0"/>
              <a:t>afkopen</a:t>
            </a:r>
          </a:p>
          <a:p>
            <a:pPr marL="0" indent="0">
              <a:buNone/>
            </a:pPr>
            <a:endParaRPr lang="nl-NL" sz="2000" dirty="0"/>
          </a:p>
          <a:p>
            <a:r>
              <a:rPr lang="nl-NL" sz="2000" dirty="0"/>
              <a:t>Erfpacht is een zakelijk recht</a:t>
            </a:r>
          </a:p>
          <a:p>
            <a:pPr marL="0" indent="0">
              <a:buNone/>
            </a:pPr>
            <a:endParaRPr lang="nl-NL" sz="2000" dirty="0" smtClean="0"/>
          </a:p>
          <a:p>
            <a:pPr marL="0" indent="0">
              <a:buNone/>
            </a:pPr>
            <a:r>
              <a:rPr lang="nl-NL" dirty="0" smtClean="0"/>
              <a:t> </a:t>
            </a:r>
            <a:endParaRPr lang="nl-NL" dirty="0"/>
          </a:p>
          <a:p>
            <a:pPr marL="0" indent="0">
              <a:buNone/>
            </a:pPr>
            <a:endParaRPr lang="nl-NL" dirty="0" smtClean="0"/>
          </a:p>
          <a:p>
            <a:pPr marL="0" indent="0">
              <a:buNone/>
            </a:pPr>
            <a:endParaRPr lang="nl-NL" dirty="0"/>
          </a:p>
          <a:p>
            <a:pPr>
              <a:buFont typeface="Wingdings" panose="05000000000000000000" pitchFamily="2" charset="2"/>
              <a:buChar char="§"/>
            </a:pPr>
            <a:endParaRPr lang="nl-NL" dirty="0"/>
          </a:p>
        </p:txBody>
      </p:sp>
      <p:sp>
        <p:nvSpPr>
          <p:cNvPr id="3" name="Tijdelijke aanduiding voor dianummer 2"/>
          <p:cNvSpPr>
            <a:spLocks noGrp="1"/>
          </p:cNvSpPr>
          <p:nvPr>
            <p:ph type="sldNum" sz="quarter" idx="12"/>
          </p:nvPr>
        </p:nvSpPr>
        <p:spPr/>
        <p:txBody>
          <a:bodyPr/>
          <a:lstStyle/>
          <a:p>
            <a:r>
              <a:rPr lang="nl-NL" dirty="0" smtClean="0"/>
              <a:t>| </a:t>
            </a:r>
            <a:fld id="{5A73F218-DCB0-4894-9B51-05C25669D534}" type="slidenum">
              <a:rPr lang="nl-NL" smtClean="0"/>
              <a:pPr/>
              <a:t>3</a:t>
            </a:fld>
            <a:endParaRPr lang="nl-NL" dirty="0"/>
          </a:p>
        </p:txBody>
      </p:sp>
    </p:spTree>
    <p:extLst>
      <p:ext uri="{BB962C8B-B14F-4D97-AF65-F5344CB8AC3E}">
        <p14:creationId xmlns:p14="http://schemas.microsoft.com/office/powerpoint/2010/main" val="112170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971" y="1628800"/>
            <a:ext cx="8010000" cy="1143000"/>
          </a:xfrm>
        </p:spPr>
        <p:txBody>
          <a:bodyPr/>
          <a:lstStyle/>
          <a:p>
            <a:r>
              <a:rPr lang="nl-NL" dirty="0" smtClean="0"/>
              <a:t>Wat is voortdurende erfpacht?</a:t>
            </a:r>
            <a:endParaRPr lang="nl-NL" dirty="0"/>
          </a:p>
        </p:txBody>
      </p:sp>
      <p:pic>
        <p:nvPicPr>
          <p:cNvPr id="1026" name="Picture 2" descr="G:\OGA\G-OGA-UITWISSEL\Seline\Communicatie VES\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95831"/>
            <a:ext cx="5760640" cy="4574137"/>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1691680" y="2492896"/>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p:cNvSpPr/>
          <p:nvPr/>
        </p:nvSpPr>
        <p:spPr>
          <a:xfrm>
            <a:off x="1691680" y="2492896"/>
            <a:ext cx="79208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dianummer 2"/>
          <p:cNvSpPr>
            <a:spLocks noGrp="1"/>
          </p:cNvSpPr>
          <p:nvPr>
            <p:ph type="sldNum" sz="quarter" idx="12"/>
          </p:nvPr>
        </p:nvSpPr>
        <p:spPr/>
        <p:txBody>
          <a:bodyPr/>
          <a:lstStyle/>
          <a:p>
            <a:r>
              <a:rPr lang="nl-NL" dirty="0" smtClean="0"/>
              <a:t>| </a:t>
            </a:r>
            <a:fld id="{5A73F218-DCB0-4894-9B51-05C25669D534}" type="slidenum">
              <a:rPr lang="nl-NL" smtClean="0"/>
              <a:pPr/>
              <a:t>4</a:t>
            </a:fld>
            <a:endParaRPr lang="nl-NL" dirty="0"/>
          </a:p>
        </p:txBody>
      </p:sp>
    </p:spTree>
    <p:extLst>
      <p:ext uri="{BB962C8B-B14F-4D97-AF65-F5344CB8AC3E}">
        <p14:creationId xmlns:p14="http://schemas.microsoft.com/office/powerpoint/2010/main" val="3623508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3396" y="1556792"/>
            <a:ext cx="7596000" cy="1143000"/>
          </a:xfrm>
        </p:spPr>
        <p:txBody>
          <a:bodyPr/>
          <a:lstStyle/>
          <a:p>
            <a:r>
              <a:rPr lang="nl-NL" dirty="0" smtClean="0"/>
              <a:t>Wat is eeuwigdurende erfpacht?</a:t>
            </a:r>
            <a:endParaRPr lang="nl-NL" dirty="0"/>
          </a:p>
        </p:txBody>
      </p:sp>
      <p:sp>
        <p:nvSpPr>
          <p:cNvPr id="3" name="Tijdelijke aanduiding voor inhoud 2"/>
          <p:cNvSpPr>
            <a:spLocks noGrp="1"/>
          </p:cNvSpPr>
          <p:nvPr>
            <p:ph idx="1"/>
          </p:nvPr>
        </p:nvSpPr>
        <p:spPr>
          <a:xfrm>
            <a:off x="797046" y="5373216"/>
            <a:ext cx="7920881" cy="1069555"/>
          </a:xfrm>
        </p:spPr>
        <p:txBody>
          <a:bodyPr/>
          <a:lstStyle/>
          <a:p>
            <a:pPr marL="0" indent="0">
              <a:buNone/>
            </a:pPr>
            <a:r>
              <a:rPr lang="nl-NL" b="1" dirty="0" smtClean="0"/>
              <a:t>Na overstap</a:t>
            </a:r>
            <a:r>
              <a:rPr lang="nl-NL" dirty="0" smtClean="0"/>
              <a:t>:</a:t>
            </a:r>
          </a:p>
          <a:p>
            <a:r>
              <a:rPr lang="nl-NL" dirty="0" smtClean="0"/>
              <a:t>U weet nu al wat u straks betaalt, dus meer zekerheid</a:t>
            </a:r>
          </a:p>
          <a:p>
            <a:r>
              <a:rPr lang="nl-NL" dirty="0" smtClean="0"/>
              <a:t>Eeuwigdurende erfpacht Algemene Bepalingen 2016 gaan gelijk in</a:t>
            </a:r>
            <a:endParaRPr lang="nl-NL"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36912"/>
            <a:ext cx="69246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5</a:t>
            </a:fld>
            <a:endParaRPr lang="nl-NL" dirty="0"/>
          </a:p>
        </p:txBody>
      </p:sp>
    </p:spTree>
    <p:extLst>
      <p:ext uri="{BB962C8B-B14F-4D97-AF65-F5344CB8AC3E}">
        <p14:creationId xmlns:p14="http://schemas.microsoft.com/office/powerpoint/2010/main" val="2119023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8010000" cy="1143000"/>
          </a:xfrm>
        </p:spPr>
        <p:txBody>
          <a:bodyPr/>
          <a:lstStyle/>
          <a:p>
            <a:r>
              <a:rPr lang="nl-NL" dirty="0" smtClean="0"/>
              <a:t>Wie kunnen er overstappen?</a:t>
            </a:r>
            <a:endParaRPr lang="nl-NL" dirty="0"/>
          </a:p>
        </p:txBody>
      </p:sp>
      <p:sp>
        <p:nvSpPr>
          <p:cNvPr id="3" name="Tijdelijke aanduiding voor inhoud 2"/>
          <p:cNvSpPr>
            <a:spLocks noGrp="1"/>
          </p:cNvSpPr>
          <p:nvPr>
            <p:ph idx="1"/>
          </p:nvPr>
        </p:nvSpPr>
        <p:spPr>
          <a:xfrm>
            <a:off x="4716015" y="2852937"/>
            <a:ext cx="4032449" cy="3168351"/>
          </a:xfrm>
        </p:spPr>
        <p:txBody>
          <a:bodyPr/>
          <a:lstStyle/>
          <a:p>
            <a:r>
              <a:rPr lang="nl-NL" dirty="0" smtClean="0"/>
              <a:t>Erfpachters van woningen kunnen altijd overstappen. </a:t>
            </a:r>
          </a:p>
          <a:p>
            <a:pPr marL="0" indent="0">
              <a:buNone/>
            </a:pPr>
            <a:endParaRPr lang="nl-NL" dirty="0" smtClean="0"/>
          </a:p>
          <a:p>
            <a:r>
              <a:rPr lang="nl-NL" dirty="0" smtClean="0"/>
              <a:t>Indien u lid bent van VvE kunt u ook overstappen. Dit kan individueel en zonder toestemming van de overige leden. </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852936"/>
            <a:ext cx="381642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6</a:t>
            </a:fld>
            <a:endParaRPr lang="nl-NL" dirty="0"/>
          </a:p>
        </p:txBody>
      </p:sp>
    </p:spTree>
    <p:extLst>
      <p:ext uri="{BB962C8B-B14F-4D97-AF65-F5344CB8AC3E}">
        <p14:creationId xmlns:p14="http://schemas.microsoft.com/office/powerpoint/2010/main" val="1689353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kunnen er overstappen?</a:t>
            </a:r>
          </a:p>
        </p:txBody>
      </p:sp>
      <p:sp>
        <p:nvSpPr>
          <p:cNvPr id="3" name="Tijdelijke aanduiding voor inhoud 2"/>
          <p:cNvSpPr>
            <a:spLocks noGrp="1"/>
          </p:cNvSpPr>
          <p:nvPr>
            <p:ph idx="1"/>
          </p:nvPr>
        </p:nvSpPr>
        <p:spPr>
          <a:xfrm>
            <a:off x="755576" y="2949812"/>
            <a:ext cx="8010000" cy="2787175"/>
          </a:xfrm>
        </p:spPr>
        <p:txBody>
          <a:bodyPr/>
          <a:lstStyle/>
          <a:p>
            <a:r>
              <a:rPr lang="nl-NL" dirty="0" smtClean="0"/>
              <a:t>Erfpachters met een losse carport, schuur etc. (aanhorigheden)  kunnen alleen samen met een woning overstappen</a:t>
            </a:r>
          </a:p>
          <a:p>
            <a:endParaRPr lang="nl-NL" dirty="0"/>
          </a:p>
          <a:p>
            <a:r>
              <a:rPr lang="nl-NL" dirty="0" smtClean="0"/>
              <a:t>Aanhorigheden kunnen </a:t>
            </a:r>
            <a:r>
              <a:rPr lang="nl-NL" u="sng" dirty="0" smtClean="0"/>
              <a:t>niet</a:t>
            </a:r>
            <a:r>
              <a:rPr lang="nl-NL" dirty="0" smtClean="0"/>
              <a:t> los overstappen</a:t>
            </a:r>
          </a:p>
          <a:p>
            <a:endParaRPr lang="nl-NL" dirty="0"/>
          </a:p>
          <a:p>
            <a:endParaRPr lang="nl-NL" dirty="0"/>
          </a:p>
        </p:txBody>
      </p:sp>
      <p:pic>
        <p:nvPicPr>
          <p:cNvPr id="1026" name="Picture 2" descr="G:\OGA\G-OGA-UITWISSEL\Seline\Communicatie VES\Plaatjes VES januari 2017\GEO42-5_banner_[940x26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9898"/>
            <a:ext cx="9144000" cy="2568102"/>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7</a:t>
            </a:fld>
            <a:endParaRPr lang="nl-NL" dirty="0"/>
          </a:p>
        </p:txBody>
      </p:sp>
    </p:spTree>
    <p:extLst>
      <p:ext uri="{BB962C8B-B14F-4D97-AF65-F5344CB8AC3E}">
        <p14:creationId xmlns:p14="http://schemas.microsoft.com/office/powerpoint/2010/main" val="1023137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overstappen?</a:t>
            </a:r>
          </a:p>
        </p:txBody>
      </p:sp>
      <p:sp>
        <p:nvSpPr>
          <p:cNvPr id="3" name="Tijdelijke aanduiding voor inhoud 2"/>
          <p:cNvSpPr>
            <a:spLocks noGrp="1"/>
          </p:cNvSpPr>
          <p:nvPr>
            <p:ph idx="1"/>
          </p:nvPr>
        </p:nvSpPr>
        <p:spPr>
          <a:xfrm>
            <a:off x="4716016" y="3068959"/>
            <a:ext cx="4032449" cy="2939692"/>
          </a:xfrm>
        </p:spPr>
        <p:txBody>
          <a:bodyPr/>
          <a:lstStyle/>
          <a:p>
            <a:r>
              <a:rPr lang="nl-NL" dirty="0" smtClean="0"/>
              <a:t>U stapt altijd vrijwillig over</a:t>
            </a:r>
          </a:p>
          <a:p>
            <a:endParaRPr lang="nl-NL" dirty="0" smtClean="0"/>
          </a:p>
          <a:p>
            <a:r>
              <a:rPr lang="nl-NL" dirty="0" smtClean="0"/>
              <a:t>Uw huidige betaalverplichting blijft ongewijzigd tot einde tijdvak</a:t>
            </a:r>
          </a:p>
          <a:p>
            <a:endParaRPr lang="nl-NL" dirty="0" smtClean="0"/>
          </a:p>
          <a:p>
            <a:r>
              <a:rPr lang="nl-NL" dirty="0" smtClean="0"/>
              <a:t>Kosten van eeuwigdurend recht gaan in na afloop huidig tijdvak, maar worden nu berekend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068959"/>
            <a:ext cx="31718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8</a:t>
            </a:fld>
            <a:endParaRPr lang="nl-NL" dirty="0"/>
          </a:p>
        </p:txBody>
      </p:sp>
    </p:spTree>
    <p:extLst>
      <p:ext uri="{BB962C8B-B14F-4D97-AF65-F5344CB8AC3E}">
        <p14:creationId xmlns:p14="http://schemas.microsoft.com/office/powerpoint/2010/main" val="294404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overstappen?</a:t>
            </a:r>
          </a:p>
        </p:txBody>
      </p:sp>
      <p:sp>
        <p:nvSpPr>
          <p:cNvPr id="3" name="Tijdelijke aanduiding voor inhoud 2"/>
          <p:cNvSpPr>
            <a:spLocks noGrp="1"/>
          </p:cNvSpPr>
          <p:nvPr>
            <p:ph idx="1"/>
          </p:nvPr>
        </p:nvSpPr>
        <p:spPr>
          <a:xfrm>
            <a:off x="781563" y="3068961"/>
            <a:ext cx="8010000" cy="3085778"/>
          </a:xfrm>
        </p:spPr>
        <p:txBody>
          <a:bodyPr/>
          <a:lstStyle/>
          <a:p>
            <a:r>
              <a:rPr lang="nl-NL" dirty="0" smtClean="0"/>
              <a:t>U kunt via de rekentool </a:t>
            </a:r>
            <a:r>
              <a:rPr lang="nl-NL" dirty="0"/>
              <a:t>(</a:t>
            </a:r>
            <a:r>
              <a:rPr lang="nl-NL" dirty="0" smtClean="0">
                <a:hlinkClick r:id="rId2"/>
              </a:rPr>
              <a:t>www.berekenuwoverstap.nl</a:t>
            </a:r>
            <a:r>
              <a:rPr lang="nl-NL" dirty="0" smtClean="0"/>
              <a:t>) een indicatie verkrijgen</a:t>
            </a:r>
          </a:p>
          <a:p>
            <a:pPr marL="0" indent="0">
              <a:buNone/>
            </a:pPr>
            <a:endParaRPr lang="nl-NL" dirty="0" smtClean="0"/>
          </a:p>
          <a:p>
            <a:r>
              <a:rPr lang="nl-NL" dirty="0" smtClean="0"/>
              <a:t>U kunt een overstap via het Overstapportaal aanvragen voor:</a:t>
            </a:r>
          </a:p>
          <a:p>
            <a:pPr lvl="1"/>
            <a:r>
              <a:rPr lang="nl-NL" dirty="0" smtClean="0"/>
              <a:t>Woningen zonder aanhorigheden </a:t>
            </a:r>
          </a:p>
          <a:p>
            <a:pPr lvl="1"/>
            <a:endParaRPr lang="nl-NL" dirty="0" smtClean="0"/>
          </a:p>
          <a:p>
            <a:r>
              <a:rPr lang="nl-NL" dirty="0" smtClean="0"/>
              <a:t>Heeft een woning met aanhorigheid? Dan kunt u een aanvraag indien via de e-mail. Hetzelfde geldt wanneer u in een CHET (Canon Herziening </a:t>
            </a:r>
            <a:r>
              <a:rPr lang="nl-NL" dirty="0"/>
              <a:t>E</a:t>
            </a:r>
            <a:r>
              <a:rPr lang="nl-NL" dirty="0" smtClean="0"/>
              <a:t>inde Tijdvak) zit. </a:t>
            </a:r>
            <a:endParaRPr lang="nl-NL" dirty="0"/>
          </a:p>
          <a:p>
            <a:endParaRPr lang="nl-NL" dirty="0"/>
          </a:p>
        </p:txBody>
      </p:sp>
    </p:spTree>
    <p:extLst>
      <p:ext uri="{BB962C8B-B14F-4D97-AF65-F5344CB8AC3E}">
        <p14:creationId xmlns:p14="http://schemas.microsoft.com/office/powerpoint/2010/main" val="342036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 xmlns:thm15="http://schemas.microsoft.com/office/thememl/2012/main" name="Presentatie Gemeente Amsterdam.potx" id="{C7836E94-AE2C-4432-B7F6-8F24116E5142}" vid="{30D10CD8-47BF-4285-920D-749C150B9B8D}"/>
    </a:ext>
  </a:extLst>
</a:theme>
</file>

<file path=ppt/theme/theme2.xml><?xml version="1.0" encoding="utf-8"?>
<a:theme xmlns:a="http://schemas.openxmlformats.org/drawingml/2006/main" name="1_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 xmlns:thm15="http://schemas.microsoft.com/office/thememl/2012/main" name="Presentatie Gemeente Amsterdam.potx" id="{C7836E94-AE2C-4432-B7F6-8F24116E5142}" vid="{30D10CD8-47BF-4285-920D-749C150B9B8D}"/>
    </a:ext>
  </a:extLst>
</a:theme>
</file>

<file path=ppt/theme/theme3.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3969</TotalTime>
  <Words>671</Words>
  <Application>Microsoft Office PowerPoint</Application>
  <PresentationFormat>Diavoorstelling (4:3)</PresentationFormat>
  <Paragraphs>167</Paragraphs>
  <Slides>23</Slides>
  <Notes>16</Notes>
  <HiddenSlides>0</HiddenSlides>
  <MMClips>0</MMClips>
  <ScaleCrop>false</ScaleCrop>
  <HeadingPairs>
    <vt:vector size="4" baseType="variant">
      <vt:variant>
        <vt:lpstr>Thema</vt:lpstr>
      </vt:variant>
      <vt:variant>
        <vt:i4>2</vt:i4>
      </vt:variant>
      <vt:variant>
        <vt:lpstr>Diatitels</vt:lpstr>
      </vt:variant>
      <vt:variant>
        <vt:i4>23</vt:i4>
      </vt:variant>
    </vt:vector>
  </HeadingPairs>
  <TitlesOfParts>
    <vt:vector size="25" baseType="lpstr">
      <vt:lpstr>blank</vt:lpstr>
      <vt:lpstr>1_blank</vt:lpstr>
      <vt:lpstr>Overstappen van voortdurende erfpacht naar eeuwigdurende erfpacht      </vt:lpstr>
      <vt:lpstr>Inhoud </vt:lpstr>
      <vt:lpstr>Wat is erfpacht?</vt:lpstr>
      <vt:lpstr>Wat is voortdurende erfpacht?</vt:lpstr>
      <vt:lpstr>Wat is eeuwigdurende erfpacht?</vt:lpstr>
      <vt:lpstr>Wie kunnen er overstappen?</vt:lpstr>
      <vt:lpstr>Wie kunnen er overstappen?</vt:lpstr>
      <vt:lpstr>Hoe werkt overstappen?</vt:lpstr>
      <vt:lpstr>Hoe werkt overstappen?</vt:lpstr>
      <vt:lpstr>Berekeningswijze en betalingsvormen bij overstap op eeuwigdurende erfpacht      </vt:lpstr>
      <vt:lpstr>Inhoud </vt:lpstr>
      <vt:lpstr>Hoe komt de berekening tot stand? </vt:lpstr>
      <vt:lpstr>PowerPoint-presentatie</vt:lpstr>
      <vt:lpstr>BSQ – Buurtstraatquote</vt:lpstr>
      <vt:lpstr>PowerPoint-presentatie</vt:lpstr>
      <vt:lpstr>PowerPoint-presentatie</vt:lpstr>
      <vt:lpstr>Berekening kosten</vt:lpstr>
      <vt:lpstr>  Huidig tijdvak afgekocht?</vt:lpstr>
      <vt:lpstr>Betaalt u nu jaarlijks canon?</vt:lpstr>
      <vt:lpstr>Afkoop of jaarlijkse betaling mogelijk</vt:lpstr>
      <vt:lpstr>Is overstapaanbod redelijk?</vt:lpstr>
      <vt:lpstr>Praktische zaken bij overstap</vt:lpstr>
      <vt:lpstr>PowerPoint-presentatie</vt:lpstr>
    </vt:vector>
  </TitlesOfParts>
  <Company>Gemeente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Kerstens, Joric</dc:creator>
  <dc:description>Versie 1.3 - 1 juli 2015_x000d_
Ontwikkeling sjabloon en macro's:_x000d_
www.JoulesUnlimited.nl</dc:description>
  <cp:lastModifiedBy>Abalhoussain, Jihane</cp:lastModifiedBy>
  <cp:revision>149</cp:revision>
  <cp:lastPrinted>2018-04-06T08:34:05Z</cp:lastPrinted>
  <dcterms:created xsi:type="dcterms:W3CDTF">2017-09-12T10:12:56Z</dcterms:created>
  <dcterms:modified xsi:type="dcterms:W3CDTF">2018-04-12T14:44:07Z</dcterms:modified>
</cp:coreProperties>
</file>